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0"/>
  </p:notesMasterIdLst>
  <p:handoutMasterIdLst>
    <p:handoutMasterId r:id="rId21"/>
  </p:handoutMasterIdLst>
  <p:sldIdLst>
    <p:sldId id="256" r:id="rId2"/>
    <p:sldId id="257" r:id="rId3"/>
    <p:sldId id="259" r:id="rId4"/>
    <p:sldId id="258" r:id="rId5"/>
    <p:sldId id="284" r:id="rId6"/>
    <p:sldId id="277" r:id="rId7"/>
    <p:sldId id="285" r:id="rId8"/>
    <p:sldId id="275" r:id="rId9"/>
    <p:sldId id="265" r:id="rId10"/>
    <p:sldId id="267" r:id="rId11"/>
    <p:sldId id="268" r:id="rId12"/>
    <p:sldId id="280" r:id="rId13"/>
    <p:sldId id="282" r:id="rId14"/>
    <p:sldId id="262" r:id="rId15"/>
    <p:sldId id="286" r:id="rId16"/>
    <p:sldId id="287" r:id="rId17"/>
    <p:sldId id="283" r:id="rId18"/>
    <p:sldId id="266"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94671" autoAdjust="0"/>
  </p:normalViewPr>
  <p:slideViewPr>
    <p:cSldViewPr>
      <p:cViewPr>
        <p:scale>
          <a:sx n="80" d="100"/>
          <a:sy n="80" d="100"/>
        </p:scale>
        <p:origin x="-100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F6B6F-E8D4-49A2-9A9A-CBEFCA1DDB28}"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US"/>
        </a:p>
      </dgm:t>
    </dgm:pt>
    <dgm:pt modelId="{C2CD4837-F926-47F6-8005-2169D992CE55}">
      <dgm:prSet phldrT="[Text]"/>
      <dgm:spPr/>
      <dgm:t>
        <a:bodyPr/>
        <a:lstStyle/>
        <a:p>
          <a:r>
            <a:rPr lang="en-US" b="1" dirty="0" smtClean="0"/>
            <a:t>LEI Strategy- Effective focus on Writing</a:t>
          </a:r>
          <a:endParaRPr lang="en-US" b="1" dirty="0"/>
        </a:p>
      </dgm:t>
    </dgm:pt>
    <dgm:pt modelId="{BB42572F-BA9B-453C-8FB6-1A7A67EB5F0B}" type="parTrans" cxnId="{A13282DA-F7D5-4974-B5A3-7223AAA10E43}">
      <dgm:prSet/>
      <dgm:spPr/>
      <dgm:t>
        <a:bodyPr/>
        <a:lstStyle/>
        <a:p>
          <a:endParaRPr lang="en-US"/>
        </a:p>
      </dgm:t>
    </dgm:pt>
    <dgm:pt modelId="{84CCBCD4-AC0A-4E95-B667-0F26AD55DF5F}" type="sibTrans" cxnId="{A13282DA-F7D5-4974-B5A3-7223AAA10E43}">
      <dgm:prSet/>
      <dgm:spPr/>
      <dgm:t>
        <a:bodyPr/>
        <a:lstStyle/>
        <a:p>
          <a:endParaRPr lang="en-US"/>
        </a:p>
      </dgm:t>
    </dgm:pt>
    <dgm:pt modelId="{DB8D3AA0-BFF0-4FE7-B3DB-B2D7178553EC}">
      <dgm:prSet phldrT="[Text]"/>
      <dgm:spPr/>
      <dgm:t>
        <a:bodyPr/>
        <a:lstStyle/>
        <a:p>
          <a:r>
            <a:rPr lang="en-US" b="1" dirty="0" smtClean="0"/>
            <a:t>After-School programs</a:t>
          </a:r>
          <a:endParaRPr lang="en-US" b="1" dirty="0"/>
        </a:p>
      </dgm:t>
    </dgm:pt>
    <dgm:pt modelId="{33A6E5E6-B7F5-4844-8049-9097A160839B}" type="parTrans" cxnId="{E1E31DF7-3259-423B-A24D-9C6B14E7B98B}">
      <dgm:prSet/>
      <dgm:spPr/>
      <dgm:t>
        <a:bodyPr/>
        <a:lstStyle/>
        <a:p>
          <a:endParaRPr lang="en-US"/>
        </a:p>
      </dgm:t>
    </dgm:pt>
    <dgm:pt modelId="{91705924-139D-4934-A3E5-0E605E2FC006}" type="sibTrans" cxnId="{E1E31DF7-3259-423B-A24D-9C6B14E7B98B}">
      <dgm:prSet/>
      <dgm:spPr/>
      <dgm:t>
        <a:bodyPr/>
        <a:lstStyle/>
        <a:p>
          <a:endParaRPr lang="en-US"/>
        </a:p>
      </dgm:t>
    </dgm:pt>
    <dgm:pt modelId="{B88532FD-DA82-4F65-BDB0-CC6892F4CE4D}">
      <dgm:prSet phldrT="[Text]"/>
      <dgm:spPr/>
      <dgm:t>
        <a:bodyPr/>
        <a:lstStyle/>
        <a:p>
          <a:r>
            <a:rPr lang="en-US" b="1" dirty="0" smtClean="0"/>
            <a:t>Evening Workshops</a:t>
          </a:r>
          <a:endParaRPr lang="en-US" b="1" dirty="0"/>
        </a:p>
      </dgm:t>
    </dgm:pt>
    <dgm:pt modelId="{C9D5ECB1-C478-474F-8AEF-CA68338A6F69}" type="parTrans" cxnId="{1B13CE90-4369-47EA-97F2-66F36E3DE298}">
      <dgm:prSet/>
      <dgm:spPr/>
      <dgm:t>
        <a:bodyPr/>
        <a:lstStyle/>
        <a:p>
          <a:endParaRPr lang="en-US"/>
        </a:p>
      </dgm:t>
    </dgm:pt>
    <dgm:pt modelId="{5B60037A-DA54-4A52-BC8F-9E5DC5B7A967}" type="sibTrans" cxnId="{1B13CE90-4369-47EA-97F2-66F36E3DE298}">
      <dgm:prSet/>
      <dgm:spPr/>
      <dgm:t>
        <a:bodyPr/>
        <a:lstStyle/>
        <a:p>
          <a:endParaRPr lang="en-US"/>
        </a:p>
      </dgm:t>
    </dgm:pt>
    <dgm:pt modelId="{64E94AD8-D3D3-4735-86D3-E61FE4ACC028}">
      <dgm:prSet phldrT="[Text]"/>
      <dgm:spPr/>
      <dgm:t>
        <a:bodyPr/>
        <a:lstStyle/>
        <a:p>
          <a:r>
            <a:rPr lang="en-US" b="1" dirty="0" smtClean="0"/>
            <a:t>Weekend Workshops</a:t>
          </a:r>
          <a:endParaRPr lang="en-US" b="1" dirty="0"/>
        </a:p>
      </dgm:t>
    </dgm:pt>
    <dgm:pt modelId="{B7B2F5DF-4168-4B37-ACD8-791A0589E647}" type="parTrans" cxnId="{85A2E096-04EA-4101-8339-42EABA3C75A3}">
      <dgm:prSet/>
      <dgm:spPr/>
      <dgm:t>
        <a:bodyPr/>
        <a:lstStyle/>
        <a:p>
          <a:endParaRPr lang="en-US"/>
        </a:p>
      </dgm:t>
    </dgm:pt>
    <dgm:pt modelId="{70862949-477C-4298-8A0F-8BF70179ED7F}" type="sibTrans" cxnId="{85A2E096-04EA-4101-8339-42EABA3C75A3}">
      <dgm:prSet/>
      <dgm:spPr/>
      <dgm:t>
        <a:bodyPr/>
        <a:lstStyle/>
        <a:p>
          <a:endParaRPr lang="en-US"/>
        </a:p>
      </dgm:t>
    </dgm:pt>
    <dgm:pt modelId="{C8C49B80-E65B-4759-ABE9-2D9274B3425A}">
      <dgm:prSet phldrT="[Text]"/>
      <dgm:spPr/>
      <dgm:t>
        <a:bodyPr/>
        <a:lstStyle/>
        <a:p>
          <a:r>
            <a:rPr lang="en-US" b="1" dirty="0" smtClean="0"/>
            <a:t>Direct Curricular Support to teachers</a:t>
          </a:r>
          <a:endParaRPr lang="en-US" b="1" dirty="0"/>
        </a:p>
      </dgm:t>
    </dgm:pt>
    <dgm:pt modelId="{E1CC30D9-3982-4CC8-B431-DAEEA57D726D}" type="parTrans" cxnId="{6EDCE89E-0793-4E57-B419-6A39EFD8AA49}">
      <dgm:prSet/>
      <dgm:spPr/>
      <dgm:t>
        <a:bodyPr/>
        <a:lstStyle/>
        <a:p>
          <a:endParaRPr lang="en-US"/>
        </a:p>
      </dgm:t>
    </dgm:pt>
    <dgm:pt modelId="{A1A7C7DC-6F10-43A2-9E0A-2BEEDAB593D4}" type="sibTrans" cxnId="{6EDCE89E-0793-4E57-B419-6A39EFD8AA49}">
      <dgm:prSet/>
      <dgm:spPr/>
      <dgm:t>
        <a:bodyPr/>
        <a:lstStyle/>
        <a:p>
          <a:endParaRPr lang="en-US"/>
        </a:p>
      </dgm:t>
    </dgm:pt>
    <dgm:pt modelId="{B0776373-E17C-4884-AE64-2101FB96777B}">
      <dgm:prSet phldrT="[Text]"/>
      <dgm:spPr/>
      <dgm:t>
        <a:bodyPr/>
        <a:lstStyle/>
        <a:p>
          <a:r>
            <a:rPr lang="en-US" b="1" dirty="0" smtClean="0"/>
            <a:t>Publishing and Presentations</a:t>
          </a:r>
          <a:endParaRPr lang="en-US" b="1" dirty="0"/>
        </a:p>
      </dgm:t>
    </dgm:pt>
    <dgm:pt modelId="{196C1038-EA40-4C0D-8A58-10ADA1B29E3B}" type="parTrans" cxnId="{85EF8926-C068-4A9D-9AD9-6D5CE2688676}">
      <dgm:prSet/>
      <dgm:spPr/>
      <dgm:t>
        <a:bodyPr/>
        <a:lstStyle/>
        <a:p>
          <a:endParaRPr lang="en-US"/>
        </a:p>
      </dgm:t>
    </dgm:pt>
    <dgm:pt modelId="{056BB7CE-0A8C-48A0-9A84-4D0286123F4C}" type="sibTrans" cxnId="{85EF8926-C068-4A9D-9AD9-6D5CE2688676}">
      <dgm:prSet/>
      <dgm:spPr/>
      <dgm:t>
        <a:bodyPr/>
        <a:lstStyle/>
        <a:p>
          <a:endParaRPr lang="en-US"/>
        </a:p>
      </dgm:t>
    </dgm:pt>
    <dgm:pt modelId="{887AF7E1-E97E-4A99-9D71-16C54062CB26}">
      <dgm:prSet phldrT="[Text]"/>
      <dgm:spPr/>
      <dgm:t>
        <a:bodyPr/>
        <a:lstStyle/>
        <a:p>
          <a:r>
            <a:rPr lang="en-US" b="1" dirty="0" smtClean="0"/>
            <a:t>Engaging the community</a:t>
          </a:r>
          <a:endParaRPr lang="en-US" b="1" dirty="0"/>
        </a:p>
      </dgm:t>
    </dgm:pt>
    <dgm:pt modelId="{254D624F-4070-4C68-958D-57FDCBC533A3}" type="parTrans" cxnId="{67D717EB-B11D-415F-A3FA-5B521F052A07}">
      <dgm:prSet/>
      <dgm:spPr/>
      <dgm:t>
        <a:bodyPr/>
        <a:lstStyle/>
        <a:p>
          <a:endParaRPr lang="en-US"/>
        </a:p>
      </dgm:t>
    </dgm:pt>
    <dgm:pt modelId="{C4D6FF00-AB89-49E5-A018-C3C6270A371F}" type="sibTrans" cxnId="{67D717EB-B11D-415F-A3FA-5B521F052A07}">
      <dgm:prSet/>
      <dgm:spPr/>
      <dgm:t>
        <a:bodyPr/>
        <a:lstStyle/>
        <a:p>
          <a:endParaRPr lang="en-US"/>
        </a:p>
      </dgm:t>
    </dgm:pt>
    <dgm:pt modelId="{E1B52219-0B73-4A24-AF25-B1C0C0EC85DE}" type="pres">
      <dgm:prSet presAssocID="{500F6B6F-E8D4-49A2-9A9A-CBEFCA1DDB28}" presName="Name0" presStyleCnt="0">
        <dgm:presLayoutVars>
          <dgm:chMax val="1"/>
          <dgm:chPref val="1"/>
          <dgm:dir/>
          <dgm:animOne val="branch"/>
          <dgm:animLvl val="lvl"/>
        </dgm:presLayoutVars>
      </dgm:prSet>
      <dgm:spPr/>
      <dgm:t>
        <a:bodyPr/>
        <a:lstStyle/>
        <a:p>
          <a:endParaRPr lang="en-US"/>
        </a:p>
      </dgm:t>
    </dgm:pt>
    <dgm:pt modelId="{72A79AD1-7A06-4209-AF58-AE09538766FD}" type="pres">
      <dgm:prSet presAssocID="{C2CD4837-F926-47F6-8005-2169D992CE55}" presName="Parent" presStyleLbl="node0" presStyleIdx="0" presStyleCnt="1">
        <dgm:presLayoutVars>
          <dgm:chMax val="6"/>
          <dgm:chPref val="6"/>
        </dgm:presLayoutVars>
      </dgm:prSet>
      <dgm:spPr/>
      <dgm:t>
        <a:bodyPr/>
        <a:lstStyle/>
        <a:p>
          <a:endParaRPr lang="en-US"/>
        </a:p>
      </dgm:t>
    </dgm:pt>
    <dgm:pt modelId="{ADF76D10-94C0-4456-BEAB-E03BF3B7C2D9}" type="pres">
      <dgm:prSet presAssocID="{DB8D3AA0-BFF0-4FE7-B3DB-B2D7178553EC}" presName="Accent1" presStyleCnt="0"/>
      <dgm:spPr/>
    </dgm:pt>
    <dgm:pt modelId="{09E7737E-12DC-4312-A60B-2F0C3C9163C4}" type="pres">
      <dgm:prSet presAssocID="{DB8D3AA0-BFF0-4FE7-B3DB-B2D7178553EC}" presName="Accent" presStyleLbl="bgShp" presStyleIdx="0" presStyleCnt="6"/>
      <dgm:spPr/>
    </dgm:pt>
    <dgm:pt modelId="{467BB918-2C51-4174-A322-A96C1D081B18}" type="pres">
      <dgm:prSet presAssocID="{DB8D3AA0-BFF0-4FE7-B3DB-B2D7178553EC}" presName="Child1" presStyleLbl="node1" presStyleIdx="0" presStyleCnt="6">
        <dgm:presLayoutVars>
          <dgm:chMax val="0"/>
          <dgm:chPref val="0"/>
          <dgm:bulletEnabled val="1"/>
        </dgm:presLayoutVars>
      </dgm:prSet>
      <dgm:spPr/>
      <dgm:t>
        <a:bodyPr/>
        <a:lstStyle/>
        <a:p>
          <a:endParaRPr lang="en-US"/>
        </a:p>
      </dgm:t>
    </dgm:pt>
    <dgm:pt modelId="{29AD84A6-8B3E-4762-928D-3D0F7393A200}" type="pres">
      <dgm:prSet presAssocID="{B88532FD-DA82-4F65-BDB0-CC6892F4CE4D}" presName="Accent2" presStyleCnt="0"/>
      <dgm:spPr/>
    </dgm:pt>
    <dgm:pt modelId="{5650113D-5D6A-4D83-9D98-6F1459B2E8A4}" type="pres">
      <dgm:prSet presAssocID="{B88532FD-DA82-4F65-BDB0-CC6892F4CE4D}" presName="Accent" presStyleLbl="bgShp" presStyleIdx="1" presStyleCnt="6"/>
      <dgm:spPr/>
    </dgm:pt>
    <dgm:pt modelId="{4E836400-DB80-4870-A1FE-3D8CF9791477}" type="pres">
      <dgm:prSet presAssocID="{B88532FD-DA82-4F65-BDB0-CC6892F4CE4D}" presName="Child2" presStyleLbl="node1" presStyleIdx="1" presStyleCnt="6">
        <dgm:presLayoutVars>
          <dgm:chMax val="0"/>
          <dgm:chPref val="0"/>
          <dgm:bulletEnabled val="1"/>
        </dgm:presLayoutVars>
      </dgm:prSet>
      <dgm:spPr/>
      <dgm:t>
        <a:bodyPr/>
        <a:lstStyle/>
        <a:p>
          <a:endParaRPr lang="en-US"/>
        </a:p>
      </dgm:t>
    </dgm:pt>
    <dgm:pt modelId="{C45DBB0A-B7F2-407B-8975-6E35B5ECDE99}" type="pres">
      <dgm:prSet presAssocID="{64E94AD8-D3D3-4735-86D3-E61FE4ACC028}" presName="Accent3" presStyleCnt="0"/>
      <dgm:spPr/>
    </dgm:pt>
    <dgm:pt modelId="{A812D2F7-8F90-4303-B3D3-9BA8CA9E1EB7}" type="pres">
      <dgm:prSet presAssocID="{64E94AD8-D3D3-4735-86D3-E61FE4ACC028}" presName="Accent" presStyleLbl="bgShp" presStyleIdx="2" presStyleCnt="6"/>
      <dgm:spPr/>
    </dgm:pt>
    <dgm:pt modelId="{009EB692-E043-42E6-83B8-692DF7AB44AE}" type="pres">
      <dgm:prSet presAssocID="{64E94AD8-D3D3-4735-86D3-E61FE4ACC028}" presName="Child3" presStyleLbl="node1" presStyleIdx="2" presStyleCnt="6">
        <dgm:presLayoutVars>
          <dgm:chMax val="0"/>
          <dgm:chPref val="0"/>
          <dgm:bulletEnabled val="1"/>
        </dgm:presLayoutVars>
      </dgm:prSet>
      <dgm:spPr/>
      <dgm:t>
        <a:bodyPr/>
        <a:lstStyle/>
        <a:p>
          <a:endParaRPr lang="en-US"/>
        </a:p>
      </dgm:t>
    </dgm:pt>
    <dgm:pt modelId="{FB44AB70-5856-4042-A213-E911ACA3CFBF}" type="pres">
      <dgm:prSet presAssocID="{C8C49B80-E65B-4759-ABE9-2D9274B3425A}" presName="Accent4" presStyleCnt="0"/>
      <dgm:spPr/>
    </dgm:pt>
    <dgm:pt modelId="{BBA2CA80-BA8F-40CC-999B-91C5B713564F}" type="pres">
      <dgm:prSet presAssocID="{C8C49B80-E65B-4759-ABE9-2D9274B3425A}" presName="Accent" presStyleLbl="bgShp" presStyleIdx="3" presStyleCnt="6"/>
      <dgm:spPr/>
    </dgm:pt>
    <dgm:pt modelId="{641E1F18-15A9-4843-9E0E-4A2588D9B48D}" type="pres">
      <dgm:prSet presAssocID="{C8C49B80-E65B-4759-ABE9-2D9274B3425A}" presName="Child4" presStyleLbl="node1" presStyleIdx="3" presStyleCnt="6">
        <dgm:presLayoutVars>
          <dgm:chMax val="0"/>
          <dgm:chPref val="0"/>
          <dgm:bulletEnabled val="1"/>
        </dgm:presLayoutVars>
      </dgm:prSet>
      <dgm:spPr/>
      <dgm:t>
        <a:bodyPr/>
        <a:lstStyle/>
        <a:p>
          <a:endParaRPr lang="en-US"/>
        </a:p>
      </dgm:t>
    </dgm:pt>
    <dgm:pt modelId="{B8304043-5AF7-41CF-A8AA-2CB0789EDB1E}" type="pres">
      <dgm:prSet presAssocID="{B0776373-E17C-4884-AE64-2101FB96777B}" presName="Accent5" presStyleCnt="0"/>
      <dgm:spPr/>
    </dgm:pt>
    <dgm:pt modelId="{632B2175-CDAE-4E84-AE8A-4DD3E405A7D2}" type="pres">
      <dgm:prSet presAssocID="{B0776373-E17C-4884-AE64-2101FB96777B}" presName="Accent" presStyleLbl="bgShp" presStyleIdx="4" presStyleCnt="6"/>
      <dgm:spPr/>
    </dgm:pt>
    <dgm:pt modelId="{64DA15CB-B719-4242-A62A-A18951DA49DB}" type="pres">
      <dgm:prSet presAssocID="{B0776373-E17C-4884-AE64-2101FB96777B}" presName="Child5" presStyleLbl="node1" presStyleIdx="4" presStyleCnt="6">
        <dgm:presLayoutVars>
          <dgm:chMax val="0"/>
          <dgm:chPref val="0"/>
          <dgm:bulletEnabled val="1"/>
        </dgm:presLayoutVars>
      </dgm:prSet>
      <dgm:spPr/>
      <dgm:t>
        <a:bodyPr/>
        <a:lstStyle/>
        <a:p>
          <a:endParaRPr lang="en-US"/>
        </a:p>
      </dgm:t>
    </dgm:pt>
    <dgm:pt modelId="{BBC02BE9-E618-4354-B0B2-AFEDEB32BBED}" type="pres">
      <dgm:prSet presAssocID="{887AF7E1-E97E-4A99-9D71-16C54062CB26}" presName="Accent6" presStyleCnt="0"/>
      <dgm:spPr/>
    </dgm:pt>
    <dgm:pt modelId="{81A8F043-2A1D-4E49-A0E0-66DDADCACFD9}" type="pres">
      <dgm:prSet presAssocID="{887AF7E1-E97E-4A99-9D71-16C54062CB26}" presName="Accent" presStyleLbl="bgShp" presStyleIdx="5" presStyleCnt="6"/>
      <dgm:spPr/>
    </dgm:pt>
    <dgm:pt modelId="{8D48D4FD-E829-444C-9B8D-4EE52A90FEB1}" type="pres">
      <dgm:prSet presAssocID="{887AF7E1-E97E-4A99-9D71-16C54062CB26}" presName="Child6" presStyleLbl="node1" presStyleIdx="5" presStyleCnt="6">
        <dgm:presLayoutVars>
          <dgm:chMax val="0"/>
          <dgm:chPref val="0"/>
          <dgm:bulletEnabled val="1"/>
        </dgm:presLayoutVars>
      </dgm:prSet>
      <dgm:spPr/>
      <dgm:t>
        <a:bodyPr/>
        <a:lstStyle/>
        <a:p>
          <a:endParaRPr lang="en-US"/>
        </a:p>
      </dgm:t>
    </dgm:pt>
  </dgm:ptLst>
  <dgm:cxnLst>
    <dgm:cxn modelId="{85A2E096-04EA-4101-8339-42EABA3C75A3}" srcId="{C2CD4837-F926-47F6-8005-2169D992CE55}" destId="{64E94AD8-D3D3-4735-86D3-E61FE4ACC028}" srcOrd="2" destOrd="0" parTransId="{B7B2F5DF-4168-4B37-ACD8-791A0589E647}" sibTransId="{70862949-477C-4298-8A0F-8BF70179ED7F}"/>
    <dgm:cxn modelId="{4FFD5941-CABD-4720-8CC6-EBBDDC6BCD60}" type="presOf" srcId="{500F6B6F-E8D4-49A2-9A9A-CBEFCA1DDB28}" destId="{E1B52219-0B73-4A24-AF25-B1C0C0EC85DE}" srcOrd="0" destOrd="0" presId="urn:microsoft.com/office/officeart/2011/layout/HexagonRadial"/>
    <dgm:cxn modelId="{00B856BF-9DCB-4496-B3B8-AB3DF57D1B9B}" type="presOf" srcId="{B88532FD-DA82-4F65-BDB0-CC6892F4CE4D}" destId="{4E836400-DB80-4870-A1FE-3D8CF9791477}" srcOrd="0" destOrd="0" presId="urn:microsoft.com/office/officeart/2011/layout/HexagonRadial"/>
    <dgm:cxn modelId="{D01F5DC5-1753-433F-BD9D-8F2EF1C48808}" type="presOf" srcId="{887AF7E1-E97E-4A99-9D71-16C54062CB26}" destId="{8D48D4FD-E829-444C-9B8D-4EE52A90FEB1}" srcOrd="0" destOrd="0" presId="urn:microsoft.com/office/officeart/2011/layout/HexagonRadial"/>
    <dgm:cxn modelId="{85EF8926-C068-4A9D-9AD9-6D5CE2688676}" srcId="{C2CD4837-F926-47F6-8005-2169D992CE55}" destId="{B0776373-E17C-4884-AE64-2101FB96777B}" srcOrd="4" destOrd="0" parTransId="{196C1038-EA40-4C0D-8A58-10ADA1B29E3B}" sibTransId="{056BB7CE-0A8C-48A0-9A84-4D0286123F4C}"/>
    <dgm:cxn modelId="{67D717EB-B11D-415F-A3FA-5B521F052A07}" srcId="{C2CD4837-F926-47F6-8005-2169D992CE55}" destId="{887AF7E1-E97E-4A99-9D71-16C54062CB26}" srcOrd="5" destOrd="0" parTransId="{254D624F-4070-4C68-958D-57FDCBC533A3}" sibTransId="{C4D6FF00-AB89-49E5-A018-C3C6270A371F}"/>
    <dgm:cxn modelId="{1B13CE90-4369-47EA-97F2-66F36E3DE298}" srcId="{C2CD4837-F926-47F6-8005-2169D992CE55}" destId="{B88532FD-DA82-4F65-BDB0-CC6892F4CE4D}" srcOrd="1" destOrd="0" parTransId="{C9D5ECB1-C478-474F-8AEF-CA68338A6F69}" sibTransId="{5B60037A-DA54-4A52-BC8F-9E5DC5B7A967}"/>
    <dgm:cxn modelId="{2F4439C5-B622-4937-81D8-3833E5EDC023}" type="presOf" srcId="{C8C49B80-E65B-4759-ABE9-2D9274B3425A}" destId="{641E1F18-15A9-4843-9E0E-4A2588D9B48D}" srcOrd="0" destOrd="0" presId="urn:microsoft.com/office/officeart/2011/layout/HexagonRadial"/>
    <dgm:cxn modelId="{C831072C-61C1-4BDE-939F-6884F3C36797}" type="presOf" srcId="{64E94AD8-D3D3-4735-86D3-E61FE4ACC028}" destId="{009EB692-E043-42E6-83B8-692DF7AB44AE}" srcOrd="0" destOrd="0" presId="urn:microsoft.com/office/officeart/2011/layout/HexagonRadial"/>
    <dgm:cxn modelId="{074385A3-5483-4F7F-94AE-D8B19B0DDC74}" type="presOf" srcId="{DB8D3AA0-BFF0-4FE7-B3DB-B2D7178553EC}" destId="{467BB918-2C51-4174-A322-A96C1D081B18}" srcOrd="0" destOrd="0" presId="urn:microsoft.com/office/officeart/2011/layout/HexagonRadial"/>
    <dgm:cxn modelId="{5C54DE7E-30FB-4DDB-93CA-59C5310F74EC}" type="presOf" srcId="{B0776373-E17C-4884-AE64-2101FB96777B}" destId="{64DA15CB-B719-4242-A62A-A18951DA49DB}" srcOrd="0" destOrd="0" presId="urn:microsoft.com/office/officeart/2011/layout/HexagonRadial"/>
    <dgm:cxn modelId="{6EDCE89E-0793-4E57-B419-6A39EFD8AA49}" srcId="{C2CD4837-F926-47F6-8005-2169D992CE55}" destId="{C8C49B80-E65B-4759-ABE9-2D9274B3425A}" srcOrd="3" destOrd="0" parTransId="{E1CC30D9-3982-4CC8-B431-DAEEA57D726D}" sibTransId="{A1A7C7DC-6F10-43A2-9E0A-2BEEDAB593D4}"/>
    <dgm:cxn modelId="{E1E31DF7-3259-423B-A24D-9C6B14E7B98B}" srcId="{C2CD4837-F926-47F6-8005-2169D992CE55}" destId="{DB8D3AA0-BFF0-4FE7-B3DB-B2D7178553EC}" srcOrd="0" destOrd="0" parTransId="{33A6E5E6-B7F5-4844-8049-9097A160839B}" sibTransId="{91705924-139D-4934-A3E5-0E605E2FC006}"/>
    <dgm:cxn modelId="{382421C6-D01A-48B2-BEEE-E8793FE9B93D}" type="presOf" srcId="{C2CD4837-F926-47F6-8005-2169D992CE55}" destId="{72A79AD1-7A06-4209-AF58-AE09538766FD}" srcOrd="0" destOrd="0" presId="urn:microsoft.com/office/officeart/2011/layout/HexagonRadial"/>
    <dgm:cxn modelId="{A13282DA-F7D5-4974-B5A3-7223AAA10E43}" srcId="{500F6B6F-E8D4-49A2-9A9A-CBEFCA1DDB28}" destId="{C2CD4837-F926-47F6-8005-2169D992CE55}" srcOrd="0" destOrd="0" parTransId="{BB42572F-BA9B-453C-8FB6-1A7A67EB5F0B}" sibTransId="{84CCBCD4-AC0A-4E95-B667-0F26AD55DF5F}"/>
    <dgm:cxn modelId="{32C3051D-D89F-48BE-9833-030D4FCA943F}" type="presParOf" srcId="{E1B52219-0B73-4A24-AF25-B1C0C0EC85DE}" destId="{72A79AD1-7A06-4209-AF58-AE09538766FD}" srcOrd="0" destOrd="0" presId="urn:microsoft.com/office/officeart/2011/layout/HexagonRadial"/>
    <dgm:cxn modelId="{9CCD10BA-DE0F-4416-BF15-11D1B3B8009B}" type="presParOf" srcId="{E1B52219-0B73-4A24-AF25-B1C0C0EC85DE}" destId="{ADF76D10-94C0-4456-BEAB-E03BF3B7C2D9}" srcOrd="1" destOrd="0" presId="urn:microsoft.com/office/officeart/2011/layout/HexagonRadial"/>
    <dgm:cxn modelId="{15B29D5F-780B-4FA3-94A4-F5823377144C}" type="presParOf" srcId="{ADF76D10-94C0-4456-BEAB-E03BF3B7C2D9}" destId="{09E7737E-12DC-4312-A60B-2F0C3C9163C4}" srcOrd="0" destOrd="0" presId="urn:microsoft.com/office/officeart/2011/layout/HexagonRadial"/>
    <dgm:cxn modelId="{FFDEAC2B-4B57-4B1E-A429-DA6B564B0E55}" type="presParOf" srcId="{E1B52219-0B73-4A24-AF25-B1C0C0EC85DE}" destId="{467BB918-2C51-4174-A322-A96C1D081B18}" srcOrd="2" destOrd="0" presId="urn:microsoft.com/office/officeart/2011/layout/HexagonRadial"/>
    <dgm:cxn modelId="{41CCF517-AA95-439D-9C71-E6EDF17B59E0}" type="presParOf" srcId="{E1B52219-0B73-4A24-AF25-B1C0C0EC85DE}" destId="{29AD84A6-8B3E-4762-928D-3D0F7393A200}" srcOrd="3" destOrd="0" presId="urn:microsoft.com/office/officeart/2011/layout/HexagonRadial"/>
    <dgm:cxn modelId="{1127D562-0D2B-4CC8-901F-13BCB513636E}" type="presParOf" srcId="{29AD84A6-8B3E-4762-928D-3D0F7393A200}" destId="{5650113D-5D6A-4D83-9D98-6F1459B2E8A4}" srcOrd="0" destOrd="0" presId="urn:microsoft.com/office/officeart/2011/layout/HexagonRadial"/>
    <dgm:cxn modelId="{F2D43136-5C0B-4DA1-BB10-7EE2D24696D9}" type="presParOf" srcId="{E1B52219-0B73-4A24-AF25-B1C0C0EC85DE}" destId="{4E836400-DB80-4870-A1FE-3D8CF9791477}" srcOrd="4" destOrd="0" presId="urn:microsoft.com/office/officeart/2011/layout/HexagonRadial"/>
    <dgm:cxn modelId="{BFF31379-5C10-41EA-B4EF-ACC951172FD0}" type="presParOf" srcId="{E1B52219-0B73-4A24-AF25-B1C0C0EC85DE}" destId="{C45DBB0A-B7F2-407B-8975-6E35B5ECDE99}" srcOrd="5" destOrd="0" presId="urn:microsoft.com/office/officeart/2011/layout/HexagonRadial"/>
    <dgm:cxn modelId="{835CD27D-CC24-4203-851B-F96EB9A87FB6}" type="presParOf" srcId="{C45DBB0A-B7F2-407B-8975-6E35B5ECDE99}" destId="{A812D2F7-8F90-4303-B3D3-9BA8CA9E1EB7}" srcOrd="0" destOrd="0" presId="urn:microsoft.com/office/officeart/2011/layout/HexagonRadial"/>
    <dgm:cxn modelId="{82A70A30-77C1-4B53-97B2-5088BE6BFDA7}" type="presParOf" srcId="{E1B52219-0B73-4A24-AF25-B1C0C0EC85DE}" destId="{009EB692-E043-42E6-83B8-692DF7AB44AE}" srcOrd="6" destOrd="0" presId="urn:microsoft.com/office/officeart/2011/layout/HexagonRadial"/>
    <dgm:cxn modelId="{33857E2E-B7D9-44B3-98EE-1408F9968920}" type="presParOf" srcId="{E1B52219-0B73-4A24-AF25-B1C0C0EC85DE}" destId="{FB44AB70-5856-4042-A213-E911ACA3CFBF}" srcOrd="7" destOrd="0" presId="urn:microsoft.com/office/officeart/2011/layout/HexagonRadial"/>
    <dgm:cxn modelId="{1266A346-A1E7-466C-8F5F-290158FE3B3B}" type="presParOf" srcId="{FB44AB70-5856-4042-A213-E911ACA3CFBF}" destId="{BBA2CA80-BA8F-40CC-999B-91C5B713564F}" srcOrd="0" destOrd="0" presId="urn:microsoft.com/office/officeart/2011/layout/HexagonRadial"/>
    <dgm:cxn modelId="{2F97B593-A5C6-4A45-926F-561799EB8257}" type="presParOf" srcId="{E1B52219-0B73-4A24-AF25-B1C0C0EC85DE}" destId="{641E1F18-15A9-4843-9E0E-4A2588D9B48D}" srcOrd="8" destOrd="0" presId="urn:microsoft.com/office/officeart/2011/layout/HexagonRadial"/>
    <dgm:cxn modelId="{E7FA8364-DA93-4F00-AE99-8EC30B58CBCB}" type="presParOf" srcId="{E1B52219-0B73-4A24-AF25-B1C0C0EC85DE}" destId="{B8304043-5AF7-41CF-A8AA-2CB0789EDB1E}" srcOrd="9" destOrd="0" presId="urn:microsoft.com/office/officeart/2011/layout/HexagonRadial"/>
    <dgm:cxn modelId="{9A63B968-DF4C-497D-B0B9-5CC786100D97}" type="presParOf" srcId="{B8304043-5AF7-41CF-A8AA-2CB0789EDB1E}" destId="{632B2175-CDAE-4E84-AE8A-4DD3E405A7D2}" srcOrd="0" destOrd="0" presId="urn:microsoft.com/office/officeart/2011/layout/HexagonRadial"/>
    <dgm:cxn modelId="{2236EE1B-C942-4DE1-8C13-BF1A50C7A503}" type="presParOf" srcId="{E1B52219-0B73-4A24-AF25-B1C0C0EC85DE}" destId="{64DA15CB-B719-4242-A62A-A18951DA49DB}" srcOrd="10" destOrd="0" presId="urn:microsoft.com/office/officeart/2011/layout/HexagonRadial"/>
    <dgm:cxn modelId="{3918BF92-994A-4921-A7C7-6FAED1847261}" type="presParOf" srcId="{E1B52219-0B73-4A24-AF25-B1C0C0EC85DE}" destId="{BBC02BE9-E618-4354-B0B2-AFEDEB32BBED}" srcOrd="11" destOrd="0" presId="urn:microsoft.com/office/officeart/2011/layout/HexagonRadial"/>
    <dgm:cxn modelId="{2F24C6AF-7640-487E-8219-E5C4FF7BFCD3}" type="presParOf" srcId="{BBC02BE9-E618-4354-B0B2-AFEDEB32BBED}" destId="{81A8F043-2A1D-4E49-A0E0-66DDADCACFD9}" srcOrd="0" destOrd="0" presId="urn:microsoft.com/office/officeart/2011/layout/HexagonRadial"/>
    <dgm:cxn modelId="{5B932973-46FC-47A7-A5F9-73C586F43BFB}" type="presParOf" srcId="{E1B52219-0B73-4A24-AF25-B1C0C0EC85DE}" destId="{8D48D4FD-E829-444C-9B8D-4EE52A90FEB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370C55-1744-45AC-BD54-EB5C148F75D5}" type="doc">
      <dgm:prSet loTypeId="urn:microsoft.com/office/officeart/2005/8/layout/default#1" loCatId="list" qsTypeId="urn:microsoft.com/office/officeart/2005/8/quickstyle/simple2" qsCatId="simple" csTypeId="urn:microsoft.com/office/officeart/2005/8/colors/accent1_2" csCatId="accent1" phldr="1"/>
      <dgm:spPr/>
      <dgm:t>
        <a:bodyPr/>
        <a:lstStyle/>
        <a:p>
          <a:endParaRPr lang="en-US"/>
        </a:p>
      </dgm:t>
    </dgm:pt>
    <dgm:pt modelId="{AA2CB7EE-B0E7-4DB0-B049-B3D718004773}">
      <dgm:prSet/>
      <dgm:spPr/>
      <dgm:t>
        <a:bodyPr/>
        <a:lstStyle/>
        <a:p>
          <a:pPr rtl="0"/>
          <a:r>
            <a:rPr lang="en-US" b="1" dirty="0" smtClean="0"/>
            <a:t>Served over 218 unduplicated students on-site.</a:t>
          </a:r>
          <a:endParaRPr lang="en-US" b="1" dirty="0"/>
        </a:p>
      </dgm:t>
    </dgm:pt>
    <dgm:pt modelId="{C1EE4128-B7EB-4B59-B63C-B55F5204CC28}" type="parTrans" cxnId="{4F1C7117-6331-4C54-AF03-416E44D8FFBA}">
      <dgm:prSet/>
      <dgm:spPr/>
      <dgm:t>
        <a:bodyPr/>
        <a:lstStyle/>
        <a:p>
          <a:endParaRPr lang="en-US"/>
        </a:p>
      </dgm:t>
    </dgm:pt>
    <dgm:pt modelId="{8FEBC4A4-A707-42D4-991A-721B70A419D4}" type="sibTrans" cxnId="{4F1C7117-6331-4C54-AF03-416E44D8FFBA}">
      <dgm:prSet/>
      <dgm:spPr/>
      <dgm:t>
        <a:bodyPr/>
        <a:lstStyle/>
        <a:p>
          <a:endParaRPr lang="en-US"/>
        </a:p>
      </dgm:t>
    </dgm:pt>
    <dgm:pt modelId="{3FC567F2-0BBC-4801-96FE-D47F3B37C65E}">
      <dgm:prSet/>
      <dgm:spPr/>
      <dgm:t>
        <a:bodyPr/>
        <a:lstStyle/>
        <a:p>
          <a:pPr rtl="0"/>
          <a:r>
            <a:rPr lang="en-US" b="1" dirty="0" smtClean="0"/>
            <a:t>Offered 3 creative writing summer camps (2011), with 5 more in 2012, serving 20-25 students in each.</a:t>
          </a:r>
          <a:endParaRPr lang="en-US" b="1" dirty="0"/>
        </a:p>
      </dgm:t>
    </dgm:pt>
    <dgm:pt modelId="{D0681941-B23D-484E-B501-2EB905228F15}" type="parTrans" cxnId="{5E8F7601-D5D1-471B-8027-CA40223767F7}">
      <dgm:prSet/>
      <dgm:spPr/>
      <dgm:t>
        <a:bodyPr/>
        <a:lstStyle/>
        <a:p>
          <a:endParaRPr lang="en-US"/>
        </a:p>
      </dgm:t>
    </dgm:pt>
    <dgm:pt modelId="{40AFD1D7-BB95-4D47-BB55-B854F1ECDFFC}" type="sibTrans" cxnId="{5E8F7601-D5D1-471B-8027-CA40223767F7}">
      <dgm:prSet/>
      <dgm:spPr/>
      <dgm:t>
        <a:bodyPr/>
        <a:lstStyle/>
        <a:p>
          <a:endParaRPr lang="en-US"/>
        </a:p>
      </dgm:t>
    </dgm:pt>
    <dgm:pt modelId="{7BB90215-1EA9-44DC-91AC-8BEFFA211CFC}">
      <dgm:prSet/>
      <dgm:spPr/>
      <dgm:t>
        <a:bodyPr/>
        <a:lstStyle/>
        <a:p>
          <a:pPr rtl="0"/>
          <a:r>
            <a:rPr lang="en-US" b="1" dirty="0" smtClean="0"/>
            <a:t>Established the Ink Spot, an after school homework help and creative writing space for 20-25 4</a:t>
          </a:r>
          <a:r>
            <a:rPr lang="en-US" b="1" baseline="30000" dirty="0" smtClean="0"/>
            <a:t>th</a:t>
          </a:r>
          <a:r>
            <a:rPr lang="en-US" b="1" dirty="0" smtClean="0"/>
            <a:t>-8</a:t>
          </a:r>
          <a:r>
            <a:rPr lang="en-US" b="1" baseline="30000" dirty="0" smtClean="0"/>
            <a:t>th</a:t>
          </a:r>
          <a:r>
            <a:rPr lang="en-US" b="1" dirty="0" smtClean="0"/>
            <a:t> graders </a:t>
          </a:r>
          <a:endParaRPr lang="en-US" b="1" dirty="0"/>
        </a:p>
      </dgm:t>
    </dgm:pt>
    <dgm:pt modelId="{D07B637F-74F0-41A3-BDB4-1EF678A1BDDC}" type="parTrans" cxnId="{DE0184EF-42FD-439C-8C39-3AD10C0206AC}">
      <dgm:prSet/>
      <dgm:spPr/>
      <dgm:t>
        <a:bodyPr/>
        <a:lstStyle/>
        <a:p>
          <a:endParaRPr lang="en-US"/>
        </a:p>
      </dgm:t>
    </dgm:pt>
    <dgm:pt modelId="{1858B301-B4F7-4099-BEB1-A9AFA2A2AE58}" type="sibTrans" cxnId="{DE0184EF-42FD-439C-8C39-3AD10C0206AC}">
      <dgm:prSet/>
      <dgm:spPr/>
      <dgm:t>
        <a:bodyPr/>
        <a:lstStyle/>
        <a:p>
          <a:endParaRPr lang="en-US"/>
        </a:p>
      </dgm:t>
    </dgm:pt>
    <dgm:pt modelId="{277A81C9-87EF-4877-9D3A-265834CD9440}">
      <dgm:prSet/>
      <dgm:spPr/>
      <dgm:t>
        <a:bodyPr/>
        <a:lstStyle/>
        <a:p>
          <a:pPr rtl="0"/>
          <a:r>
            <a:rPr lang="en-US" b="1" dirty="0" smtClean="0"/>
            <a:t>Held weekly evening and monthly weekend workshops for all ages </a:t>
          </a:r>
          <a:endParaRPr lang="en-US" b="1" dirty="0"/>
        </a:p>
      </dgm:t>
    </dgm:pt>
    <dgm:pt modelId="{1AF200C6-33E3-488A-986C-A437E09DD64B}" type="parTrans" cxnId="{606FD075-ED25-4256-A820-371195013FAF}">
      <dgm:prSet/>
      <dgm:spPr/>
      <dgm:t>
        <a:bodyPr/>
        <a:lstStyle/>
        <a:p>
          <a:endParaRPr lang="en-US"/>
        </a:p>
      </dgm:t>
    </dgm:pt>
    <dgm:pt modelId="{1941CB26-4D31-4574-9726-3D0341ED3BD4}" type="sibTrans" cxnId="{606FD075-ED25-4256-A820-371195013FAF}">
      <dgm:prSet/>
      <dgm:spPr/>
      <dgm:t>
        <a:bodyPr/>
        <a:lstStyle/>
        <a:p>
          <a:endParaRPr lang="en-US"/>
        </a:p>
      </dgm:t>
    </dgm:pt>
    <dgm:pt modelId="{CCD8978C-4E9E-4A62-BE93-E1E91F0AE5EF}">
      <dgm:prSet/>
      <dgm:spPr/>
      <dgm:t>
        <a:bodyPr/>
        <a:lstStyle/>
        <a:p>
          <a:pPr rtl="0"/>
          <a:r>
            <a:rPr lang="en-US" b="1" dirty="0" smtClean="0"/>
            <a:t>Hosted 5 Teen Cafe/Open </a:t>
          </a:r>
          <a:r>
            <a:rPr lang="en-US" b="1" dirty="0" err="1" smtClean="0"/>
            <a:t>Mic</a:t>
          </a:r>
          <a:r>
            <a:rPr lang="en-US" b="1" dirty="0" smtClean="0"/>
            <a:t> Nights</a:t>
          </a:r>
          <a:endParaRPr lang="en-US" b="1" dirty="0"/>
        </a:p>
      </dgm:t>
    </dgm:pt>
    <dgm:pt modelId="{D408D9D6-5E74-4744-8E2B-3A39F2BD2548}" type="parTrans" cxnId="{8DCCF375-96ED-4149-9A88-086628918F99}">
      <dgm:prSet/>
      <dgm:spPr/>
      <dgm:t>
        <a:bodyPr/>
        <a:lstStyle/>
        <a:p>
          <a:endParaRPr lang="en-US"/>
        </a:p>
      </dgm:t>
    </dgm:pt>
    <dgm:pt modelId="{44D0E145-7CEE-4AF0-94CD-4BA71D9C3650}" type="sibTrans" cxnId="{8DCCF375-96ED-4149-9A88-086628918F99}">
      <dgm:prSet/>
      <dgm:spPr/>
      <dgm:t>
        <a:bodyPr/>
        <a:lstStyle/>
        <a:p>
          <a:endParaRPr lang="en-US"/>
        </a:p>
      </dgm:t>
    </dgm:pt>
    <dgm:pt modelId="{F534E402-3243-4710-BB0C-481FA45A1781}">
      <dgm:prSet/>
      <dgm:spPr/>
      <dgm:t>
        <a:bodyPr/>
        <a:lstStyle/>
        <a:p>
          <a:pPr rtl="0"/>
          <a:r>
            <a:rPr lang="en-US" b="1" dirty="0" smtClean="0"/>
            <a:t>Facilitated off site project based programs for 3 other out of school programs</a:t>
          </a:r>
          <a:r>
            <a:rPr lang="en-US" dirty="0" smtClean="0"/>
            <a:t>.</a:t>
          </a:r>
          <a:endParaRPr lang="en-US" dirty="0"/>
        </a:p>
      </dgm:t>
    </dgm:pt>
    <dgm:pt modelId="{6EEFEBAD-791F-4E9C-B96C-D91049CD090B}" type="parTrans" cxnId="{70FC5CED-BEDD-4D00-B6FE-AE710096125E}">
      <dgm:prSet/>
      <dgm:spPr/>
      <dgm:t>
        <a:bodyPr/>
        <a:lstStyle/>
        <a:p>
          <a:endParaRPr lang="en-US"/>
        </a:p>
      </dgm:t>
    </dgm:pt>
    <dgm:pt modelId="{7CD8DC2C-A5FA-4A0C-898A-34E3D6BA7ACF}" type="sibTrans" cxnId="{70FC5CED-BEDD-4D00-B6FE-AE710096125E}">
      <dgm:prSet/>
      <dgm:spPr/>
      <dgm:t>
        <a:bodyPr/>
        <a:lstStyle/>
        <a:p>
          <a:endParaRPr lang="en-US"/>
        </a:p>
      </dgm:t>
    </dgm:pt>
    <dgm:pt modelId="{3565B029-9007-4D78-8126-42BAF90ED054}">
      <dgm:prSet/>
      <dgm:spPr/>
      <dgm:t>
        <a:bodyPr/>
        <a:lstStyle/>
        <a:p>
          <a:pPr rtl="0"/>
          <a:r>
            <a:rPr lang="en-US" b="1" dirty="0" smtClean="0"/>
            <a:t>Provided quality project based programming in 7 different schools.</a:t>
          </a:r>
          <a:endParaRPr lang="en-US" b="1" dirty="0"/>
        </a:p>
      </dgm:t>
    </dgm:pt>
    <dgm:pt modelId="{EFC55170-F38D-4721-8A28-DFA4DAB97D4D}" type="parTrans" cxnId="{3B9A0D7D-FFC7-4769-91B6-DF795E6DC907}">
      <dgm:prSet/>
      <dgm:spPr/>
      <dgm:t>
        <a:bodyPr/>
        <a:lstStyle/>
        <a:p>
          <a:endParaRPr lang="en-US"/>
        </a:p>
      </dgm:t>
    </dgm:pt>
    <dgm:pt modelId="{7B3EE02E-F82C-4895-9037-93394F01A21B}" type="sibTrans" cxnId="{3B9A0D7D-FFC7-4769-91B6-DF795E6DC907}">
      <dgm:prSet/>
      <dgm:spPr/>
      <dgm:t>
        <a:bodyPr/>
        <a:lstStyle/>
        <a:p>
          <a:endParaRPr lang="en-US"/>
        </a:p>
      </dgm:t>
    </dgm:pt>
    <dgm:pt modelId="{6EFBC602-1D1F-426F-87A0-F16D409CD709}" type="pres">
      <dgm:prSet presAssocID="{BB370C55-1744-45AC-BD54-EB5C148F75D5}" presName="diagram" presStyleCnt="0">
        <dgm:presLayoutVars>
          <dgm:dir/>
          <dgm:resizeHandles val="exact"/>
        </dgm:presLayoutVars>
      </dgm:prSet>
      <dgm:spPr/>
      <dgm:t>
        <a:bodyPr/>
        <a:lstStyle/>
        <a:p>
          <a:endParaRPr lang="en-US"/>
        </a:p>
      </dgm:t>
    </dgm:pt>
    <dgm:pt modelId="{C91DAEEC-ACE4-46A4-8976-7526E32C2D04}" type="pres">
      <dgm:prSet presAssocID="{AA2CB7EE-B0E7-4DB0-B049-B3D718004773}" presName="node" presStyleLbl="node1" presStyleIdx="0" presStyleCnt="7">
        <dgm:presLayoutVars>
          <dgm:bulletEnabled val="1"/>
        </dgm:presLayoutVars>
      </dgm:prSet>
      <dgm:spPr/>
      <dgm:t>
        <a:bodyPr/>
        <a:lstStyle/>
        <a:p>
          <a:endParaRPr lang="en-US"/>
        </a:p>
      </dgm:t>
    </dgm:pt>
    <dgm:pt modelId="{77C99410-4A25-4CAC-A23E-AF8AA9085FE7}" type="pres">
      <dgm:prSet presAssocID="{8FEBC4A4-A707-42D4-991A-721B70A419D4}" presName="sibTrans" presStyleCnt="0"/>
      <dgm:spPr/>
    </dgm:pt>
    <dgm:pt modelId="{3F2859BE-FB04-4543-8919-3D5E1AE8DB82}" type="pres">
      <dgm:prSet presAssocID="{3FC567F2-0BBC-4801-96FE-D47F3B37C65E}" presName="node" presStyleLbl="node1" presStyleIdx="1" presStyleCnt="7">
        <dgm:presLayoutVars>
          <dgm:bulletEnabled val="1"/>
        </dgm:presLayoutVars>
      </dgm:prSet>
      <dgm:spPr/>
      <dgm:t>
        <a:bodyPr/>
        <a:lstStyle/>
        <a:p>
          <a:endParaRPr lang="en-US"/>
        </a:p>
      </dgm:t>
    </dgm:pt>
    <dgm:pt modelId="{6B48B0D4-558D-480F-A35A-54612FA3C2AB}" type="pres">
      <dgm:prSet presAssocID="{40AFD1D7-BB95-4D47-BB55-B854F1ECDFFC}" presName="sibTrans" presStyleCnt="0"/>
      <dgm:spPr/>
    </dgm:pt>
    <dgm:pt modelId="{0D2A4303-6F95-4472-9CB2-7DB8093A227C}" type="pres">
      <dgm:prSet presAssocID="{7BB90215-1EA9-44DC-91AC-8BEFFA211CFC}" presName="node" presStyleLbl="node1" presStyleIdx="2" presStyleCnt="7">
        <dgm:presLayoutVars>
          <dgm:bulletEnabled val="1"/>
        </dgm:presLayoutVars>
      </dgm:prSet>
      <dgm:spPr/>
      <dgm:t>
        <a:bodyPr/>
        <a:lstStyle/>
        <a:p>
          <a:endParaRPr lang="en-US"/>
        </a:p>
      </dgm:t>
    </dgm:pt>
    <dgm:pt modelId="{0E89E81C-6F84-4699-AC54-EE322D95B7F5}" type="pres">
      <dgm:prSet presAssocID="{1858B301-B4F7-4099-BEB1-A9AFA2A2AE58}" presName="sibTrans" presStyleCnt="0"/>
      <dgm:spPr/>
    </dgm:pt>
    <dgm:pt modelId="{0E4BB42A-8430-44F9-8D2C-F678D1F8CFA2}" type="pres">
      <dgm:prSet presAssocID="{277A81C9-87EF-4877-9D3A-265834CD9440}" presName="node" presStyleLbl="node1" presStyleIdx="3" presStyleCnt="7">
        <dgm:presLayoutVars>
          <dgm:bulletEnabled val="1"/>
        </dgm:presLayoutVars>
      </dgm:prSet>
      <dgm:spPr/>
      <dgm:t>
        <a:bodyPr/>
        <a:lstStyle/>
        <a:p>
          <a:endParaRPr lang="en-US"/>
        </a:p>
      </dgm:t>
    </dgm:pt>
    <dgm:pt modelId="{D2E490DF-68B2-4E77-94A6-1A89833A650D}" type="pres">
      <dgm:prSet presAssocID="{1941CB26-4D31-4574-9726-3D0341ED3BD4}" presName="sibTrans" presStyleCnt="0"/>
      <dgm:spPr/>
    </dgm:pt>
    <dgm:pt modelId="{829C8700-C7A5-4A1C-911A-ED9612461BC1}" type="pres">
      <dgm:prSet presAssocID="{CCD8978C-4E9E-4A62-BE93-E1E91F0AE5EF}" presName="node" presStyleLbl="node1" presStyleIdx="4" presStyleCnt="7">
        <dgm:presLayoutVars>
          <dgm:bulletEnabled val="1"/>
        </dgm:presLayoutVars>
      </dgm:prSet>
      <dgm:spPr/>
      <dgm:t>
        <a:bodyPr/>
        <a:lstStyle/>
        <a:p>
          <a:endParaRPr lang="en-US"/>
        </a:p>
      </dgm:t>
    </dgm:pt>
    <dgm:pt modelId="{447F9747-D590-4D7C-B194-CEDCDACBB188}" type="pres">
      <dgm:prSet presAssocID="{44D0E145-7CEE-4AF0-94CD-4BA71D9C3650}" presName="sibTrans" presStyleCnt="0"/>
      <dgm:spPr/>
    </dgm:pt>
    <dgm:pt modelId="{4D0EE091-D600-45C7-80FF-AF6CC323F9D1}" type="pres">
      <dgm:prSet presAssocID="{F534E402-3243-4710-BB0C-481FA45A1781}" presName="node" presStyleLbl="node1" presStyleIdx="5" presStyleCnt="7">
        <dgm:presLayoutVars>
          <dgm:bulletEnabled val="1"/>
        </dgm:presLayoutVars>
      </dgm:prSet>
      <dgm:spPr/>
      <dgm:t>
        <a:bodyPr/>
        <a:lstStyle/>
        <a:p>
          <a:endParaRPr lang="en-US"/>
        </a:p>
      </dgm:t>
    </dgm:pt>
    <dgm:pt modelId="{CB463976-168E-4721-85EC-DD827468010E}" type="pres">
      <dgm:prSet presAssocID="{7CD8DC2C-A5FA-4A0C-898A-34E3D6BA7ACF}" presName="sibTrans" presStyleCnt="0"/>
      <dgm:spPr/>
    </dgm:pt>
    <dgm:pt modelId="{59C63C91-8B5F-40B6-954B-63332F45BFE2}" type="pres">
      <dgm:prSet presAssocID="{3565B029-9007-4D78-8126-42BAF90ED054}" presName="node" presStyleLbl="node1" presStyleIdx="6" presStyleCnt="7">
        <dgm:presLayoutVars>
          <dgm:bulletEnabled val="1"/>
        </dgm:presLayoutVars>
      </dgm:prSet>
      <dgm:spPr/>
      <dgm:t>
        <a:bodyPr/>
        <a:lstStyle/>
        <a:p>
          <a:endParaRPr lang="en-US"/>
        </a:p>
      </dgm:t>
    </dgm:pt>
  </dgm:ptLst>
  <dgm:cxnLst>
    <dgm:cxn modelId="{82AAB5FB-5895-41F3-B16D-CA26AAA30B49}" type="presOf" srcId="{BB370C55-1744-45AC-BD54-EB5C148F75D5}" destId="{6EFBC602-1D1F-426F-87A0-F16D409CD709}" srcOrd="0" destOrd="0" presId="urn:microsoft.com/office/officeart/2005/8/layout/default#1"/>
    <dgm:cxn modelId="{8DCCF375-96ED-4149-9A88-086628918F99}" srcId="{BB370C55-1744-45AC-BD54-EB5C148F75D5}" destId="{CCD8978C-4E9E-4A62-BE93-E1E91F0AE5EF}" srcOrd="4" destOrd="0" parTransId="{D408D9D6-5E74-4744-8E2B-3A39F2BD2548}" sibTransId="{44D0E145-7CEE-4AF0-94CD-4BA71D9C3650}"/>
    <dgm:cxn modelId="{4F1C7117-6331-4C54-AF03-416E44D8FFBA}" srcId="{BB370C55-1744-45AC-BD54-EB5C148F75D5}" destId="{AA2CB7EE-B0E7-4DB0-B049-B3D718004773}" srcOrd="0" destOrd="0" parTransId="{C1EE4128-B7EB-4B59-B63C-B55F5204CC28}" sibTransId="{8FEBC4A4-A707-42D4-991A-721B70A419D4}"/>
    <dgm:cxn modelId="{DE0184EF-42FD-439C-8C39-3AD10C0206AC}" srcId="{BB370C55-1744-45AC-BD54-EB5C148F75D5}" destId="{7BB90215-1EA9-44DC-91AC-8BEFFA211CFC}" srcOrd="2" destOrd="0" parTransId="{D07B637F-74F0-41A3-BDB4-1EF678A1BDDC}" sibTransId="{1858B301-B4F7-4099-BEB1-A9AFA2A2AE58}"/>
    <dgm:cxn modelId="{5E8F7601-D5D1-471B-8027-CA40223767F7}" srcId="{BB370C55-1744-45AC-BD54-EB5C148F75D5}" destId="{3FC567F2-0BBC-4801-96FE-D47F3B37C65E}" srcOrd="1" destOrd="0" parTransId="{D0681941-B23D-484E-B501-2EB905228F15}" sibTransId="{40AFD1D7-BB95-4D47-BB55-B854F1ECDFFC}"/>
    <dgm:cxn modelId="{6BBD85FD-0E2C-4FCB-9E10-126F0320EAAC}" type="presOf" srcId="{3FC567F2-0BBC-4801-96FE-D47F3B37C65E}" destId="{3F2859BE-FB04-4543-8919-3D5E1AE8DB82}" srcOrd="0" destOrd="0" presId="urn:microsoft.com/office/officeart/2005/8/layout/default#1"/>
    <dgm:cxn modelId="{7E19D137-543A-4579-A6B3-A9C7A66EF911}" type="presOf" srcId="{AA2CB7EE-B0E7-4DB0-B049-B3D718004773}" destId="{C91DAEEC-ACE4-46A4-8976-7526E32C2D04}" srcOrd="0" destOrd="0" presId="urn:microsoft.com/office/officeart/2005/8/layout/default#1"/>
    <dgm:cxn modelId="{606FD075-ED25-4256-A820-371195013FAF}" srcId="{BB370C55-1744-45AC-BD54-EB5C148F75D5}" destId="{277A81C9-87EF-4877-9D3A-265834CD9440}" srcOrd="3" destOrd="0" parTransId="{1AF200C6-33E3-488A-986C-A437E09DD64B}" sibTransId="{1941CB26-4D31-4574-9726-3D0341ED3BD4}"/>
    <dgm:cxn modelId="{FB1CB761-0B32-4E0D-9432-E72131019C37}" type="presOf" srcId="{3565B029-9007-4D78-8126-42BAF90ED054}" destId="{59C63C91-8B5F-40B6-954B-63332F45BFE2}" srcOrd="0" destOrd="0" presId="urn:microsoft.com/office/officeart/2005/8/layout/default#1"/>
    <dgm:cxn modelId="{3B9A0D7D-FFC7-4769-91B6-DF795E6DC907}" srcId="{BB370C55-1744-45AC-BD54-EB5C148F75D5}" destId="{3565B029-9007-4D78-8126-42BAF90ED054}" srcOrd="6" destOrd="0" parTransId="{EFC55170-F38D-4721-8A28-DFA4DAB97D4D}" sibTransId="{7B3EE02E-F82C-4895-9037-93394F01A21B}"/>
    <dgm:cxn modelId="{D3A11076-75B5-4B06-A3F2-E589319A13CA}" type="presOf" srcId="{7BB90215-1EA9-44DC-91AC-8BEFFA211CFC}" destId="{0D2A4303-6F95-4472-9CB2-7DB8093A227C}" srcOrd="0" destOrd="0" presId="urn:microsoft.com/office/officeart/2005/8/layout/default#1"/>
    <dgm:cxn modelId="{DBEE4F2F-F158-451D-A747-2F089C762C39}" type="presOf" srcId="{F534E402-3243-4710-BB0C-481FA45A1781}" destId="{4D0EE091-D600-45C7-80FF-AF6CC323F9D1}" srcOrd="0" destOrd="0" presId="urn:microsoft.com/office/officeart/2005/8/layout/default#1"/>
    <dgm:cxn modelId="{70FC5CED-BEDD-4D00-B6FE-AE710096125E}" srcId="{BB370C55-1744-45AC-BD54-EB5C148F75D5}" destId="{F534E402-3243-4710-BB0C-481FA45A1781}" srcOrd="5" destOrd="0" parTransId="{6EEFEBAD-791F-4E9C-B96C-D91049CD090B}" sibTransId="{7CD8DC2C-A5FA-4A0C-898A-34E3D6BA7ACF}"/>
    <dgm:cxn modelId="{9C20944D-C9BB-46A0-A05D-56479D69EAE7}" type="presOf" srcId="{CCD8978C-4E9E-4A62-BE93-E1E91F0AE5EF}" destId="{829C8700-C7A5-4A1C-911A-ED9612461BC1}" srcOrd="0" destOrd="0" presId="urn:microsoft.com/office/officeart/2005/8/layout/default#1"/>
    <dgm:cxn modelId="{DA5209B9-EBC9-4741-8A38-D993DDFDBC99}" type="presOf" srcId="{277A81C9-87EF-4877-9D3A-265834CD9440}" destId="{0E4BB42A-8430-44F9-8D2C-F678D1F8CFA2}" srcOrd="0" destOrd="0" presId="urn:microsoft.com/office/officeart/2005/8/layout/default#1"/>
    <dgm:cxn modelId="{348E7517-49BE-4CC3-8E62-1595747A649A}" type="presParOf" srcId="{6EFBC602-1D1F-426F-87A0-F16D409CD709}" destId="{C91DAEEC-ACE4-46A4-8976-7526E32C2D04}" srcOrd="0" destOrd="0" presId="urn:microsoft.com/office/officeart/2005/8/layout/default#1"/>
    <dgm:cxn modelId="{AECC1B68-C55E-46B2-B90A-2FEA4960552F}" type="presParOf" srcId="{6EFBC602-1D1F-426F-87A0-F16D409CD709}" destId="{77C99410-4A25-4CAC-A23E-AF8AA9085FE7}" srcOrd="1" destOrd="0" presId="urn:microsoft.com/office/officeart/2005/8/layout/default#1"/>
    <dgm:cxn modelId="{FD6B21E6-5007-45E0-935F-4AB7E479C5D3}" type="presParOf" srcId="{6EFBC602-1D1F-426F-87A0-F16D409CD709}" destId="{3F2859BE-FB04-4543-8919-3D5E1AE8DB82}" srcOrd="2" destOrd="0" presId="urn:microsoft.com/office/officeart/2005/8/layout/default#1"/>
    <dgm:cxn modelId="{A526EF45-8386-4407-A4EA-E4166875E75C}" type="presParOf" srcId="{6EFBC602-1D1F-426F-87A0-F16D409CD709}" destId="{6B48B0D4-558D-480F-A35A-54612FA3C2AB}" srcOrd="3" destOrd="0" presId="urn:microsoft.com/office/officeart/2005/8/layout/default#1"/>
    <dgm:cxn modelId="{AFEE0729-8F45-42CE-B135-4C2EA85B88E9}" type="presParOf" srcId="{6EFBC602-1D1F-426F-87A0-F16D409CD709}" destId="{0D2A4303-6F95-4472-9CB2-7DB8093A227C}" srcOrd="4" destOrd="0" presId="urn:microsoft.com/office/officeart/2005/8/layout/default#1"/>
    <dgm:cxn modelId="{4984F4CD-B69F-45ED-9261-E0ABEEED6ADD}" type="presParOf" srcId="{6EFBC602-1D1F-426F-87A0-F16D409CD709}" destId="{0E89E81C-6F84-4699-AC54-EE322D95B7F5}" srcOrd="5" destOrd="0" presId="urn:microsoft.com/office/officeart/2005/8/layout/default#1"/>
    <dgm:cxn modelId="{0E1E91FF-5CA9-44F1-8267-E2F90F390A5C}" type="presParOf" srcId="{6EFBC602-1D1F-426F-87A0-F16D409CD709}" destId="{0E4BB42A-8430-44F9-8D2C-F678D1F8CFA2}" srcOrd="6" destOrd="0" presId="urn:microsoft.com/office/officeart/2005/8/layout/default#1"/>
    <dgm:cxn modelId="{6F86388F-7713-4035-8721-A1B8F539D305}" type="presParOf" srcId="{6EFBC602-1D1F-426F-87A0-F16D409CD709}" destId="{D2E490DF-68B2-4E77-94A6-1A89833A650D}" srcOrd="7" destOrd="0" presId="urn:microsoft.com/office/officeart/2005/8/layout/default#1"/>
    <dgm:cxn modelId="{6E976C1A-6FFF-49DD-8CEF-00E30AF6BE49}" type="presParOf" srcId="{6EFBC602-1D1F-426F-87A0-F16D409CD709}" destId="{829C8700-C7A5-4A1C-911A-ED9612461BC1}" srcOrd="8" destOrd="0" presId="urn:microsoft.com/office/officeart/2005/8/layout/default#1"/>
    <dgm:cxn modelId="{D77C7F9C-C37B-41BB-99E6-6EA377F95F13}" type="presParOf" srcId="{6EFBC602-1D1F-426F-87A0-F16D409CD709}" destId="{447F9747-D590-4D7C-B194-CEDCDACBB188}" srcOrd="9" destOrd="0" presId="urn:microsoft.com/office/officeart/2005/8/layout/default#1"/>
    <dgm:cxn modelId="{EE7F9531-058E-49CB-AECD-7AC4FA33B83B}" type="presParOf" srcId="{6EFBC602-1D1F-426F-87A0-F16D409CD709}" destId="{4D0EE091-D600-45C7-80FF-AF6CC323F9D1}" srcOrd="10" destOrd="0" presId="urn:microsoft.com/office/officeart/2005/8/layout/default#1"/>
    <dgm:cxn modelId="{83E0A82A-A925-4BB9-BB09-FFBB1CBBA7A0}" type="presParOf" srcId="{6EFBC602-1D1F-426F-87A0-F16D409CD709}" destId="{CB463976-168E-4721-85EC-DD827468010E}" srcOrd="11" destOrd="0" presId="urn:microsoft.com/office/officeart/2005/8/layout/default#1"/>
    <dgm:cxn modelId="{5A637C21-7DB6-46F7-A229-18E777D9E5DD}" type="presParOf" srcId="{6EFBC602-1D1F-426F-87A0-F16D409CD709}" destId="{59C63C91-8B5F-40B6-954B-63332F45BFE2}" srcOrd="1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0BDA3C-8FCB-45CF-8F71-40EE545ECA8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A5FA5B1-71AD-4E8B-A704-ECAB966C07BE}">
      <dgm:prSet phldrT="[Text]"/>
      <dgm:spPr/>
      <dgm:t>
        <a:bodyPr/>
        <a:lstStyle/>
        <a:p>
          <a:r>
            <a:rPr lang="en-US" b="1" cap="small" baseline="0" dirty="0" smtClean="0"/>
            <a:t>To Achieve Our Potential, LEI will continue to:</a:t>
          </a:r>
          <a:endParaRPr lang="en-US" b="1" cap="small" baseline="0" dirty="0"/>
        </a:p>
      </dgm:t>
    </dgm:pt>
    <dgm:pt modelId="{CD1F3EE6-F316-4408-945C-1932B38AE61C}" type="parTrans" cxnId="{758551EE-5D77-4E1F-B679-65AE2E5CE2BA}">
      <dgm:prSet/>
      <dgm:spPr/>
      <dgm:t>
        <a:bodyPr/>
        <a:lstStyle/>
        <a:p>
          <a:endParaRPr lang="en-US"/>
        </a:p>
      </dgm:t>
    </dgm:pt>
    <dgm:pt modelId="{43961E9A-499B-426B-B9FC-81BFE77077BA}" type="sibTrans" cxnId="{758551EE-5D77-4E1F-B679-65AE2E5CE2BA}">
      <dgm:prSet/>
      <dgm:spPr/>
      <dgm:t>
        <a:bodyPr/>
        <a:lstStyle/>
        <a:p>
          <a:endParaRPr lang="en-US"/>
        </a:p>
      </dgm:t>
    </dgm:pt>
    <dgm:pt modelId="{B2ED0145-0C1A-40FA-8B5A-A3C30E7D2410}">
      <dgm:prSet phldrT="[Text]"/>
      <dgm:spPr/>
      <dgm:t>
        <a:bodyPr/>
        <a:lstStyle/>
        <a:p>
          <a:r>
            <a:rPr lang="en-US" b="1" dirty="0" smtClean="0"/>
            <a:t>Continue to build collaborative relationships with administrators and teachers in additional school districts and youth serving organizations throughout the Greater Cleveland area</a:t>
          </a:r>
          <a:endParaRPr lang="en-US" b="1" dirty="0"/>
        </a:p>
      </dgm:t>
    </dgm:pt>
    <dgm:pt modelId="{398AAB62-5655-4EC5-BE5B-C7AC70C18FB4}" type="parTrans" cxnId="{7563CBC0-3A2F-488F-825A-8607E8264FD9}">
      <dgm:prSet/>
      <dgm:spPr/>
      <dgm:t>
        <a:bodyPr/>
        <a:lstStyle/>
        <a:p>
          <a:endParaRPr lang="en-US"/>
        </a:p>
      </dgm:t>
    </dgm:pt>
    <dgm:pt modelId="{086EF1D4-7D2D-4EB1-8126-1F1B95CE7BD8}" type="sibTrans" cxnId="{7563CBC0-3A2F-488F-825A-8607E8264FD9}">
      <dgm:prSet/>
      <dgm:spPr/>
      <dgm:t>
        <a:bodyPr/>
        <a:lstStyle/>
        <a:p>
          <a:endParaRPr lang="en-US"/>
        </a:p>
      </dgm:t>
    </dgm:pt>
    <dgm:pt modelId="{107B6C7F-2328-44D2-A6C1-17663CC6D334}">
      <dgm:prSet phldrT="[Text]" custT="1"/>
      <dgm:spPr/>
      <dgm:t>
        <a:bodyPr/>
        <a:lstStyle/>
        <a:p>
          <a:r>
            <a:rPr lang="en-US" sz="2200" b="1" dirty="0" smtClean="0"/>
            <a:t>Strengthen our development plan, to secure long-term sustainability</a:t>
          </a:r>
          <a:endParaRPr lang="en-US" sz="2200" b="1" dirty="0"/>
        </a:p>
      </dgm:t>
    </dgm:pt>
    <dgm:pt modelId="{1D0DFCF9-13AA-4C77-AE85-F923552764A8}" type="parTrans" cxnId="{95B1E126-D938-4559-A0F5-F57A7448CE71}">
      <dgm:prSet/>
      <dgm:spPr/>
      <dgm:t>
        <a:bodyPr/>
        <a:lstStyle/>
        <a:p>
          <a:endParaRPr lang="en-US"/>
        </a:p>
      </dgm:t>
    </dgm:pt>
    <dgm:pt modelId="{82611725-AAE0-4B54-8D5D-784AC6282896}" type="sibTrans" cxnId="{95B1E126-D938-4559-A0F5-F57A7448CE71}">
      <dgm:prSet/>
      <dgm:spPr/>
      <dgm:t>
        <a:bodyPr/>
        <a:lstStyle/>
        <a:p>
          <a:endParaRPr lang="en-US"/>
        </a:p>
      </dgm:t>
    </dgm:pt>
    <dgm:pt modelId="{571339B4-15BE-4217-9F6D-4654B10BC07B}">
      <dgm:prSet phldrT="[Text]" custT="1"/>
      <dgm:spPr/>
      <dgm:t>
        <a:bodyPr/>
        <a:lstStyle/>
        <a:p>
          <a:r>
            <a:rPr lang="en-US" sz="2200" b="1" dirty="0" smtClean="0"/>
            <a:t>Expand our evaluation models and strategies, to ensure our programming is meeting our performance goals</a:t>
          </a:r>
          <a:endParaRPr lang="en-US" sz="2200" b="1" dirty="0"/>
        </a:p>
      </dgm:t>
    </dgm:pt>
    <dgm:pt modelId="{B201EF54-D85C-4CD5-99B5-707BB666FC5F}" type="parTrans" cxnId="{8AF0EF55-9597-40FC-A98E-359B0ED012DA}">
      <dgm:prSet/>
      <dgm:spPr/>
      <dgm:t>
        <a:bodyPr/>
        <a:lstStyle/>
        <a:p>
          <a:endParaRPr lang="en-US"/>
        </a:p>
      </dgm:t>
    </dgm:pt>
    <dgm:pt modelId="{C7DC75D9-E47C-4ACB-8EA7-AA4A2B733D07}" type="sibTrans" cxnId="{8AF0EF55-9597-40FC-A98E-359B0ED012DA}">
      <dgm:prSet/>
      <dgm:spPr/>
      <dgm:t>
        <a:bodyPr/>
        <a:lstStyle/>
        <a:p>
          <a:endParaRPr lang="en-US"/>
        </a:p>
      </dgm:t>
    </dgm:pt>
    <dgm:pt modelId="{95CDD796-99B8-440C-8F8D-ABC7562AF662}" type="pres">
      <dgm:prSet presAssocID="{490BDA3C-8FCB-45CF-8F71-40EE545ECA8D}" presName="composite" presStyleCnt="0">
        <dgm:presLayoutVars>
          <dgm:chMax val="1"/>
          <dgm:dir/>
          <dgm:resizeHandles val="exact"/>
        </dgm:presLayoutVars>
      </dgm:prSet>
      <dgm:spPr/>
      <dgm:t>
        <a:bodyPr/>
        <a:lstStyle/>
        <a:p>
          <a:endParaRPr lang="en-US"/>
        </a:p>
      </dgm:t>
    </dgm:pt>
    <dgm:pt modelId="{3C258A24-5DF6-456F-9D58-B1F145E54E38}" type="pres">
      <dgm:prSet presAssocID="{FA5FA5B1-71AD-4E8B-A704-ECAB966C07BE}" presName="roof" presStyleLbl="dkBgShp" presStyleIdx="0" presStyleCnt="2"/>
      <dgm:spPr/>
      <dgm:t>
        <a:bodyPr/>
        <a:lstStyle/>
        <a:p>
          <a:endParaRPr lang="en-US"/>
        </a:p>
      </dgm:t>
    </dgm:pt>
    <dgm:pt modelId="{A2E6ACB6-7521-4505-B6BE-45D842F2649A}" type="pres">
      <dgm:prSet presAssocID="{FA5FA5B1-71AD-4E8B-A704-ECAB966C07BE}" presName="pillars" presStyleCnt="0"/>
      <dgm:spPr/>
    </dgm:pt>
    <dgm:pt modelId="{EF7DEF66-702A-4EDD-A2A2-884FE38D6B25}" type="pres">
      <dgm:prSet presAssocID="{FA5FA5B1-71AD-4E8B-A704-ECAB966C07BE}" presName="pillar1" presStyleLbl="node1" presStyleIdx="0" presStyleCnt="3">
        <dgm:presLayoutVars>
          <dgm:bulletEnabled val="1"/>
        </dgm:presLayoutVars>
      </dgm:prSet>
      <dgm:spPr/>
      <dgm:t>
        <a:bodyPr/>
        <a:lstStyle/>
        <a:p>
          <a:endParaRPr lang="en-US"/>
        </a:p>
      </dgm:t>
    </dgm:pt>
    <dgm:pt modelId="{03F360BD-BB74-4E2B-9E1C-D0DA0F61232A}" type="pres">
      <dgm:prSet presAssocID="{B2ED0145-0C1A-40FA-8B5A-A3C30E7D2410}" presName="pillarX" presStyleLbl="node1" presStyleIdx="1" presStyleCnt="3">
        <dgm:presLayoutVars>
          <dgm:bulletEnabled val="1"/>
        </dgm:presLayoutVars>
      </dgm:prSet>
      <dgm:spPr/>
      <dgm:t>
        <a:bodyPr/>
        <a:lstStyle/>
        <a:p>
          <a:endParaRPr lang="en-US"/>
        </a:p>
      </dgm:t>
    </dgm:pt>
    <dgm:pt modelId="{1772745E-23E3-4642-808E-DC9A1A8331CF}" type="pres">
      <dgm:prSet presAssocID="{571339B4-15BE-4217-9F6D-4654B10BC07B}" presName="pillarX" presStyleLbl="node1" presStyleIdx="2" presStyleCnt="3">
        <dgm:presLayoutVars>
          <dgm:bulletEnabled val="1"/>
        </dgm:presLayoutVars>
      </dgm:prSet>
      <dgm:spPr/>
      <dgm:t>
        <a:bodyPr/>
        <a:lstStyle/>
        <a:p>
          <a:endParaRPr lang="en-US"/>
        </a:p>
      </dgm:t>
    </dgm:pt>
    <dgm:pt modelId="{77319AE9-E5F0-496F-BE23-F7670E6AB501}" type="pres">
      <dgm:prSet presAssocID="{FA5FA5B1-71AD-4E8B-A704-ECAB966C07BE}" presName="base" presStyleLbl="dkBgShp" presStyleIdx="1" presStyleCnt="2"/>
      <dgm:spPr/>
    </dgm:pt>
  </dgm:ptLst>
  <dgm:cxnLst>
    <dgm:cxn modelId="{F3CBB622-59D8-4C76-A9B7-1F9B6C84C3BB}" type="presOf" srcId="{107B6C7F-2328-44D2-A6C1-17663CC6D334}" destId="{EF7DEF66-702A-4EDD-A2A2-884FE38D6B25}" srcOrd="0" destOrd="0" presId="urn:microsoft.com/office/officeart/2005/8/layout/hList3"/>
    <dgm:cxn modelId="{CE199CB8-0136-4220-8601-2406BC8A7B78}" type="presOf" srcId="{FA5FA5B1-71AD-4E8B-A704-ECAB966C07BE}" destId="{3C258A24-5DF6-456F-9D58-B1F145E54E38}" srcOrd="0" destOrd="0" presId="urn:microsoft.com/office/officeart/2005/8/layout/hList3"/>
    <dgm:cxn modelId="{38026B37-DFE4-4BF6-BFF0-4D23479648CB}" type="presOf" srcId="{490BDA3C-8FCB-45CF-8F71-40EE545ECA8D}" destId="{95CDD796-99B8-440C-8F8D-ABC7562AF662}" srcOrd="0" destOrd="0" presId="urn:microsoft.com/office/officeart/2005/8/layout/hList3"/>
    <dgm:cxn modelId="{95B1E126-D938-4559-A0F5-F57A7448CE71}" srcId="{FA5FA5B1-71AD-4E8B-A704-ECAB966C07BE}" destId="{107B6C7F-2328-44D2-A6C1-17663CC6D334}" srcOrd="0" destOrd="0" parTransId="{1D0DFCF9-13AA-4C77-AE85-F923552764A8}" sibTransId="{82611725-AAE0-4B54-8D5D-784AC6282896}"/>
    <dgm:cxn modelId="{758551EE-5D77-4E1F-B679-65AE2E5CE2BA}" srcId="{490BDA3C-8FCB-45CF-8F71-40EE545ECA8D}" destId="{FA5FA5B1-71AD-4E8B-A704-ECAB966C07BE}" srcOrd="0" destOrd="0" parTransId="{CD1F3EE6-F316-4408-945C-1932B38AE61C}" sibTransId="{43961E9A-499B-426B-B9FC-81BFE77077BA}"/>
    <dgm:cxn modelId="{7563CBC0-3A2F-488F-825A-8607E8264FD9}" srcId="{FA5FA5B1-71AD-4E8B-A704-ECAB966C07BE}" destId="{B2ED0145-0C1A-40FA-8B5A-A3C30E7D2410}" srcOrd="1" destOrd="0" parTransId="{398AAB62-5655-4EC5-BE5B-C7AC70C18FB4}" sibTransId="{086EF1D4-7D2D-4EB1-8126-1F1B95CE7BD8}"/>
    <dgm:cxn modelId="{8AF0EF55-9597-40FC-A98E-359B0ED012DA}" srcId="{FA5FA5B1-71AD-4E8B-A704-ECAB966C07BE}" destId="{571339B4-15BE-4217-9F6D-4654B10BC07B}" srcOrd="2" destOrd="0" parTransId="{B201EF54-D85C-4CD5-99B5-707BB666FC5F}" sibTransId="{C7DC75D9-E47C-4ACB-8EA7-AA4A2B733D07}"/>
    <dgm:cxn modelId="{7659553B-79E3-42D9-8089-06A3046FE8F0}" type="presOf" srcId="{B2ED0145-0C1A-40FA-8B5A-A3C30E7D2410}" destId="{03F360BD-BB74-4E2B-9E1C-D0DA0F61232A}" srcOrd="0" destOrd="0" presId="urn:microsoft.com/office/officeart/2005/8/layout/hList3"/>
    <dgm:cxn modelId="{B48E1359-5E73-462B-88E7-8930E725532A}" type="presOf" srcId="{571339B4-15BE-4217-9F6D-4654B10BC07B}" destId="{1772745E-23E3-4642-808E-DC9A1A8331CF}" srcOrd="0" destOrd="0" presId="urn:microsoft.com/office/officeart/2005/8/layout/hList3"/>
    <dgm:cxn modelId="{9C12475F-6D26-49EB-9213-D11CCCB74A90}" type="presParOf" srcId="{95CDD796-99B8-440C-8F8D-ABC7562AF662}" destId="{3C258A24-5DF6-456F-9D58-B1F145E54E38}" srcOrd="0" destOrd="0" presId="urn:microsoft.com/office/officeart/2005/8/layout/hList3"/>
    <dgm:cxn modelId="{87504E64-4918-48A9-A1DF-FB78ED347283}" type="presParOf" srcId="{95CDD796-99B8-440C-8F8D-ABC7562AF662}" destId="{A2E6ACB6-7521-4505-B6BE-45D842F2649A}" srcOrd="1" destOrd="0" presId="urn:microsoft.com/office/officeart/2005/8/layout/hList3"/>
    <dgm:cxn modelId="{BCC7D063-117E-4CFB-BDAB-A4A1919272A2}" type="presParOf" srcId="{A2E6ACB6-7521-4505-B6BE-45D842F2649A}" destId="{EF7DEF66-702A-4EDD-A2A2-884FE38D6B25}" srcOrd="0" destOrd="0" presId="urn:microsoft.com/office/officeart/2005/8/layout/hList3"/>
    <dgm:cxn modelId="{F2778B21-2461-4B84-9FDF-DB46BDBFB45B}" type="presParOf" srcId="{A2E6ACB6-7521-4505-B6BE-45D842F2649A}" destId="{03F360BD-BB74-4E2B-9E1C-D0DA0F61232A}" srcOrd="1" destOrd="0" presId="urn:microsoft.com/office/officeart/2005/8/layout/hList3"/>
    <dgm:cxn modelId="{E8CBC9E8-BFE7-4E8A-A77D-50EAA11B0054}" type="presParOf" srcId="{A2E6ACB6-7521-4505-B6BE-45D842F2649A}" destId="{1772745E-23E3-4642-808E-DC9A1A8331CF}" srcOrd="2" destOrd="0" presId="urn:microsoft.com/office/officeart/2005/8/layout/hList3"/>
    <dgm:cxn modelId="{DED9EFEA-434A-46BB-825A-8C1280F9606D}" type="presParOf" srcId="{95CDD796-99B8-440C-8F8D-ABC7562AF662}" destId="{77319AE9-E5F0-496F-BE23-F7670E6AB50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79AD1-7A06-4209-AF58-AE09538766FD}">
      <dsp:nvSpPr>
        <dsp:cNvPr id="0" name=""/>
        <dsp:cNvSpPr/>
      </dsp:nvSpPr>
      <dsp:spPr>
        <a:xfrm>
          <a:off x="1455038" y="1907931"/>
          <a:ext cx="2194811" cy="189860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LEI Strategy- Effective focus on Writing</a:t>
          </a:r>
          <a:endParaRPr lang="en-US" sz="1400" b="1" kern="1200" dirty="0"/>
        </a:p>
      </dsp:txBody>
      <dsp:txXfrm>
        <a:off x="1818749" y="2222556"/>
        <a:ext cx="1467389" cy="1269350"/>
      </dsp:txXfrm>
    </dsp:sp>
    <dsp:sp modelId="{5650113D-5D6A-4D83-9D98-6F1459B2E8A4}">
      <dsp:nvSpPr>
        <dsp:cNvPr id="0" name=""/>
        <dsp:cNvSpPr/>
      </dsp:nvSpPr>
      <dsp:spPr>
        <a:xfrm>
          <a:off x="2829412" y="999579"/>
          <a:ext cx="828095" cy="71351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BB918-2C51-4174-A322-A96C1D081B18}">
      <dsp:nvSpPr>
        <dsp:cNvPr id="0" name=""/>
        <dsp:cNvSpPr/>
      </dsp:nvSpPr>
      <dsp:spPr>
        <a:xfrm>
          <a:off x="1657212" y="181152"/>
          <a:ext cx="1798632" cy="1556028"/>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After-School programs</a:t>
          </a:r>
          <a:endParaRPr lang="en-US" sz="1400" b="1" kern="1200" dirty="0"/>
        </a:p>
      </dsp:txBody>
      <dsp:txXfrm>
        <a:off x="1955284" y="439019"/>
        <a:ext cx="1202488" cy="1040294"/>
      </dsp:txXfrm>
    </dsp:sp>
    <dsp:sp modelId="{A812D2F7-8F90-4303-B3D3-9BA8CA9E1EB7}">
      <dsp:nvSpPr>
        <dsp:cNvPr id="0" name=""/>
        <dsp:cNvSpPr/>
      </dsp:nvSpPr>
      <dsp:spPr>
        <a:xfrm>
          <a:off x="3795864" y="2333471"/>
          <a:ext cx="828095" cy="71351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836400-DB80-4870-A1FE-3D8CF9791477}">
      <dsp:nvSpPr>
        <dsp:cNvPr id="0" name=""/>
        <dsp:cNvSpPr/>
      </dsp:nvSpPr>
      <dsp:spPr>
        <a:xfrm>
          <a:off x="3306767" y="1138214"/>
          <a:ext cx="1798632" cy="1556028"/>
        </a:xfrm>
        <a:prstGeom prst="hexagon">
          <a:avLst>
            <a:gd name="adj" fmla="val 28570"/>
            <a:gd name="vf" fmla="val 115470"/>
          </a:avLst>
        </a:prstGeom>
        <a:solidFill>
          <a:schemeClr val="accent2">
            <a:hueOff val="-1311081"/>
            <a:satOff val="-1555"/>
            <a:lumOff val="-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Evening Workshops</a:t>
          </a:r>
          <a:endParaRPr lang="en-US" sz="1400" b="1" kern="1200" dirty="0"/>
        </a:p>
      </dsp:txBody>
      <dsp:txXfrm>
        <a:off x="3604839" y="1396081"/>
        <a:ext cx="1202488" cy="1040294"/>
      </dsp:txXfrm>
    </dsp:sp>
    <dsp:sp modelId="{BBA2CA80-BA8F-40CC-999B-91C5B713564F}">
      <dsp:nvSpPr>
        <dsp:cNvPr id="0" name=""/>
        <dsp:cNvSpPr/>
      </dsp:nvSpPr>
      <dsp:spPr>
        <a:xfrm>
          <a:off x="3124504" y="3839184"/>
          <a:ext cx="828095" cy="71351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9EB692-E043-42E6-83B8-692DF7AB44AE}">
      <dsp:nvSpPr>
        <dsp:cNvPr id="0" name=""/>
        <dsp:cNvSpPr/>
      </dsp:nvSpPr>
      <dsp:spPr>
        <a:xfrm>
          <a:off x="3306767" y="3019686"/>
          <a:ext cx="1798632" cy="1556028"/>
        </a:xfrm>
        <a:prstGeom prst="hexagon">
          <a:avLst>
            <a:gd name="adj" fmla="val 28570"/>
            <a:gd name="vf" fmla="val 115470"/>
          </a:avLst>
        </a:prstGeom>
        <a:solidFill>
          <a:schemeClr val="accent2">
            <a:hueOff val="-2622161"/>
            <a:satOff val="-3110"/>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Weekend Workshops</a:t>
          </a:r>
          <a:endParaRPr lang="en-US" sz="1400" b="1" kern="1200" dirty="0"/>
        </a:p>
      </dsp:txBody>
      <dsp:txXfrm>
        <a:off x="3604839" y="3277553"/>
        <a:ext cx="1202488" cy="1040294"/>
      </dsp:txXfrm>
    </dsp:sp>
    <dsp:sp modelId="{632B2175-CDAE-4E84-AE8A-4DD3E405A7D2}">
      <dsp:nvSpPr>
        <dsp:cNvPr id="0" name=""/>
        <dsp:cNvSpPr/>
      </dsp:nvSpPr>
      <dsp:spPr>
        <a:xfrm>
          <a:off x="1459123" y="3995482"/>
          <a:ext cx="828095" cy="71351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1E1F18-15A9-4843-9E0E-4A2588D9B48D}">
      <dsp:nvSpPr>
        <dsp:cNvPr id="0" name=""/>
        <dsp:cNvSpPr/>
      </dsp:nvSpPr>
      <dsp:spPr>
        <a:xfrm>
          <a:off x="1657212" y="3977818"/>
          <a:ext cx="1798632" cy="1556028"/>
        </a:xfrm>
        <a:prstGeom prst="hexagon">
          <a:avLst>
            <a:gd name="adj" fmla="val 28570"/>
            <a:gd name="vf" fmla="val 115470"/>
          </a:avLst>
        </a:prstGeom>
        <a:solidFill>
          <a:schemeClr val="accent2">
            <a:hueOff val="-3933242"/>
            <a:satOff val="-4666"/>
            <a:lumOff val="-2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Direct Curricular Support to teachers</a:t>
          </a:r>
          <a:endParaRPr lang="en-US" sz="1400" b="1" kern="1200" dirty="0"/>
        </a:p>
      </dsp:txBody>
      <dsp:txXfrm>
        <a:off x="1955284" y="4235685"/>
        <a:ext cx="1202488" cy="1040294"/>
      </dsp:txXfrm>
    </dsp:sp>
    <dsp:sp modelId="{81A8F043-2A1D-4E49-A0E0-66DDADCACFD9}">
      <dsp:nvSpPr>
        <dsp:cNvPr id="0" name=""/>
        <dsp:cNvSpPr/>
      </dsp:nvSpPr>
      <dsp:spPr>
        <a:xfrm>
          <a:off x="476844" y="2662126"/>
          <a:ext cx="828095" cy="71351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DA15CB-B719-4242-A62A-A18951DA49DB}">
      <dsp:nvSpPr>
        <dsp:cNvPr id="0" name=""/>
        <dsp:cNvSpPr/>
      </dsp:nvSpPr>
      <dsp:spPr>
        <a:xfrm>
          <a:off x="0" y="3020757"/>
          <a:ext cx="1798632" cy="1556028"/>
        </a:xfrm>
        <a:prstGeom prst="hexagon">
          <a:avLst>
            <a:gd name="adj" fmla="val 28570"/>
            <a:gd name="vf" fmla="val 115470"/>
          </a:avLst>
        </a:prstGeom>
        <a:solidFill>
          <a:schemeClr val="accent2">
            <a:hueOff val="-5244323"/>
            <a:satOff val="-6221"/>
            <a:lumOff val="-3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Publishing and Presentations</a:t>
          </a:r>
          <a:endParaRPr lang="en-US" sz="1400" b="1" kern="1200" dirty="0"/>
        </a:p>
      </dsp:txBody>
      <dsp:txXfrm>
        <a:off x="298072" y="3278624"/>
        <a:ext cx="1202488" cy="1040294"/>
      </dsp:txXfrm>
    </dsp:sp>
    <dsp:sp modelId="{8D48D4FD-E829-444C-9B8D-4EE52A90FEB1}">
      <dsp:nvSpPr>
        <dsp:cNvPr id="0" name=""/>
        <dsp:cNvSpPr/>
      </dsp:nvSpPr>
      <dsp:spPr>
        <a:xfrm>
          <a:off x="0" y="1136073"/>
          <a:ext cx="1798632" cy="1556028"/>
        </a:xfrm>
        <a:prstGeom prst="hexagon">
          <a:avLst>
            <a:gd name="adj" fmla="val 28570"/>
            <a:gd name="vf" fmla="val 115470"/>
          </a:avLst>
        </a:prstGeom>
        <a:solidFill>
          <a:schemeClr val="accent2">
            <a:hueOff val="-6555403"/>
            <a:satOff val="-7776"/>
            <a:lumOff val="-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Engaging the community</a:t>
          </a:r>
          <a:endParaRPr lang="en-US" sz="1400" b="1" kern="1200" dirty="0"/>
        </a:p>
      </dsp:txBody>
      <dsp:txXfrm>
        <a:off x="298072" y="1393940"/>
        <a:ext cx="1202488" cy="1040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DAEEC-ACE4-46A4-8976-7526E32C2D04}">
      <dsp:nvSpPr>
        <dsp:cNvPr id="0" name=""/>
        <dsp:cNvSpPr/>
      </dsp:nvSpPr>
      <dsp:spPr>
        <a:xfrm>
          <a:off x="617220" y="793"/>
          <a:ext cx="2185987" cy="131159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Served over 218 unduplicated students on-site.</a:t>
          </a:r>
          <a:endParaRPr lang="en-US" sz="1400" b="1" kern="1200" dirty="0"/>
        </a:p>
      </dsp:txBody>
      <dsp:txXfrm>
        <a:off x="617220" y="793"/>
        <a:ext cx="2185987" cy="1311592"/>
      </dsp:txXfrm>
    </dsp:sp>
    <dsp:sp modelId="{3F2859BE-FB04-4543-8919-3D5E1AE8DB82}">
      <dsp:nvSpPr>
        <dsp:cNvPr id="0" name=""/>
        <dsp:cNvSpPr/>
      </dsp:nvSpPr>
      <dsp:spPr>
        <a:xfrm>
          <a:off x="3021806" y="793"/>
          <a:ext cx="2185987" cy="131159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Offered 3 creative writing summer camps (2011), with 5 more in 2012, serving 20-25 students in each.</a:t>
          </a:r>
          <a:endParaRPr lang="en-US" sz="1400" b="1" kern="1200" dirty="0"/>
        </a:p>
      </dsp:txBody>
      <dsp:txXfrm>
        <a:off x="3021806" y="793"/>
        <a:ext cx="2185987" cy="1311592"/>
      </dsp:txXfrm>
    </dsp:sp>
    <dsp:sp modelId="{0D2A4303-6F95-4472-9CB2-7DB8093A227C}">
      <dsp:nvSpPr>
        <dsp:cNvPr id="0" name=""/>
        <dsp:cNvSpPr/>
      </dsp:nvSpPr>
      <dsp:spPr>
        <a:xfrm>
          <a:off x="5426392" y="793"/>
          <a:ext cx="2185987" cy="131159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Established the Ink Spot, an after school homework help and creative writing space for 20-25 4</a:t>
          </a:r>
          <a:r>
            <a:rPr lang="en-US" sz="1400" b="1" kern="1200" baseline="30000" dirty="0" smtClean="0"/>
            <a:t>th</a:t>
          </a:r>
          <a:r>
            <a:rPr lang="en-US" sz="1400" b="1" kern="1200" dirty="0" smtClean="0"/>
            <a:t>-8</a:t>
          </a:r>
          <a:r>
            <a:rPr lang="en-US" sz="1400" b="1" kern="1200" baseline="30000" dirty="0" smtClean="0"/>
            <a:t>th</a:t>
          </a:r>
          <a:r>
            <a:rPr lang="en-US" sz="1400" b="1" kern="1200" dirty="0" smtClean="0"/>
            <a:t> graders </a:t>
          </a:r>
          <a:endParaRPr lang="en-US" sz="1400" b="1" kern="1200" dirty="0"/>
        </a:p>
      </dsp:txBody>
      <dsp:txXfrm>
        <a:off x="5426392" y="793"/>
        <a:ext cx="2185987" cy="1311592"/>
      </dsp:txXfrm>
    </dsp:sp>
    <dsp:sp modelId="{0E4BB42A-8430-44F9-8D2C-F678D1F8CFA2}">
      <dsp:nvSpPr>
        <dsp:cNvPr id="0" name=""/>
        <dsp:cNvSpPr/>
      </dsp:nvSpPr>
      <dsp:spPr>
        <a:xfrm>
          <a:off x="617220" y="1530985"/>
          <a:ext cx="2185987" cy="131159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Held weekly evening and monthly weekend workshops for all ages </a:t>
          </a:r>
          <a:endParaRPr lang="en-US" sz="1400" b="1" kern="1200" dirty="0"/>
        </a:p>
      </dsp:txBody>
      <dsp:txXfrm>
        <a:off x="617220" y="1530985"/>
        <a:ext cx="2185987" cy="1311592"/>
      </dsp:txXfrm>
    </dsp:sp>
    <dsp:sp modelId="{829C8700-C7A5-4A1C-911A-ED9612461BC1}">
      <dsp:nvSpPr>
        <dsp:cNvPr id="0" name=""/>
        <dsp:cNvSpPr/>
      </dsp:nvSpPr>
      <dsp:spPr>
        <a:xfrm>
          <a:off x="3021806" y="1530985"/>
          <a:ext cx="2185987" cy="131159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Hosted 5 Teen Cafe/Open </a:t>
          </a:r>
          <a:r>
            <a:rPr lang="en-US" sz="1400" b="1" kern="1200" dirty="0" err="1" smtClean="0"/>
            <a:t>Mic</a:t>
          </a:r>
          <a:r>
            <a:rPr lang="en-US" sz="1400" b="1" kern="1200" dirty="0" smtClean="0"/>
            <a:t> Nights</a:t>
          </a:r>
          <a:endParaRPr lang="en-US" sz="1400" b="1" kern="1200" dirty="0"/>
        </a:p>
      </dsp:txBody>
      <dsp:txXfrm>
        <a:off x="3021806" y="1530985"/>
        <a:ext cx="2185987" cy="1311592"/>
      </dsp:txXfrm>
    </dsp:sp>
    <dsp:sp modelId="{4D0EE091-D600-45C7-80FF-AF6CC323F9D1}">
      <dsp:nvSpPr>
        <dsp:cNvPr id="0" name=""/>
        <dsp:cNvSpPr/>
      </dsp:nvSpPr>
      <dsp:spPr>
        <a:xfrm>
          <a:off x="5426392" y="1530985"/>
          <a:ext cx="2185987" cy="131159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Facilitated off site project based programs for 3 other out of school programs</a:t>
          </a:r>
          <a:r>
            <a:rPr lang="en-US" sz="1400" kern="1200" dirty="0" smtClean="0"/>
            <a:t>.</a:t>
          </a:r>
          <a:endParaRPr lang="en-US" sz="1400" kern="1200" dirty="0"/>
        </a:p>
      </dsp:txBody>
      <dsp:txXfrm>
        <a:off x="5426392" y="1530985"/>
        <a:ext cx="2185987" cy="1311592"/>
      </dsp:txXfrm>
    </dsp:sp>
    <dsp:sp modelId="{59C63C91-8B5F-40B6-954B-63332F45BFE2}">
      <dsp:nvSpPr>
        <dsp:cNvPr id="0" name=""/>
        <dsp:cNvSpPr/>
      </dsp:nvSpPr>
      <dsp:spPr>
        <a:xfrm>
          <a:off x="3021806" y="3061176"/>
          <a:ext cx="2185987" cy="131159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Provided quality project based programming in 7 different schools.</a:t>
          </a:r>
          <a:endParaRPr lang="en-US" sz="1400" b="1" kern="1200" dirty="0"/>
        </a:p>
      </dsp:txBody>
      <dsp:txXfrm>
        <a:off x="3021806" y="3061176"/>
        <a:ext cx="2185987" cy="1311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F3F7E9-0A04-4D1C-9C9C-9D4CFA3F3528}" type="datetimeFigureOut">
              <a:rPr lang="en-US" smtClean="0"/>
              <a:t>8/9/2012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79FACD-5ECA-4338-BB3B-44C3F801DCFD}" type="slidenum">
              <a:rPr lang="en-US" smtClean="0"/>
              <a:t>‹#›</a:t>
            </a:fld>
            <a:endParaRPr lang="en-US"/>
          </a:p>
        </p:txBody>
      </p:sp>
    </p:spTree>
    <p:extLst>
      <p:ext uri="{BB962C8B-B14F-4D97-AF65-F5344CB8AC3E}">
        <p14:creationId xmlns:p14="http://schemas.microsoft.com/office/powerpoint/2010/main" val="266774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BE921A8-A5B7-44B2-A2F9-A4C5BF8CAB53}" type="datetimeFigureOut">
              <a:rPr lang="en-US"/>
              <a:pPr>
                <a:defRPr/>
              </a:pPr>
              <a:t>8/9/2012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241B335-6EB4-4E1C-A37A-A6A91FBF32FF}" type="slidenum">
              <a:rPr lang="en-US"/>
              <a:pPr>
                <a:defRPr/>
              </a:pPr>
              <a:t>‹#›</a:t>
            </a:fld>
            <a:endParaRPr lang="en-US"/>
          </a:p>
        </p:txBody>
      </p:sp>
    </p:spTree>
    <p:extLst>
      <p:ext uri="{BB962C8B-B14F-4D97-AF65-F5344CB8AC3E}">
        <p14:creationId xmlns:p14="http://schemas.microsoft.com/office/powerpoint/2010/main" val="2731997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D19A375C-21F3-4FC4-8B9A-11381B00E86B}" type="datetimeFigureOut">
              <a:rPr lang="en-US"/>
              <a:pPr>
                <a:defRPr/>
              </a:pPr>
              <a:t>8/9/2012</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a:solidFill>
                  <a:schemeClr val="accent1">
                    <a:lumMod val="50000"/>
                  </a:schemeClr>
                </a:solidFill>
              </a:defRPr>
            </a:lvl1pPr>
          </a:lstStyle>
          <a:p>
            <a:pPr>
              <a:defRPr/>
            </a:pPr>
            <a:fld id="{0FED8326-5D59-4B14-8F64-578890ABF12C}" type="slidenum">
              <a:rPr lang="en-US"/>
              <a:pPr>
                <a:defRPr/>
              </a:pPr>
              <a:t>‹#›</a:t>
            </a:fld>
            <a:endParaRPr lang="en-US"/>
          </a:p>
        </p:txBody>
      </p:sp>
    </p:spTree>
  </p:cSld>
  <p:clrMapOvr>
    <a:masterClrMapping/>
  </p:clrMapOvr>
  <p:transition spd="med"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213F3B-81C9-4B56-9C5D-36CE58C48238}" type="datetimeFigureOut">
              <a:rPr lang="en-US"/>
              <a:pPr>
                <a:defRPr/>
              </a:pPr>
              <a:t>8/9/2012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53AE8B-8829-4112-ABAF-1223F839ADD0}" type="slidenum">
              <a:rPr lang="en-US"/>
              <a:pPr>
                <a:defRPr/>
              </a:pPr>
              <a:t>‹#›</a:t>
            </a:fld>
            <a:endParaRPr lang="en-US"/>
          </a:p>
        </p:txBody>
      </p:sp>
    </p:spTree>
  </p:cSld>
  <p:clrMapOvr>
    <a:masterClrMapping/>
  </p:clrMapOvr>
  <p:transition spd="med"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A72E46CA-9D96-45BA-A546-B26A8ED0EF51}" type="datetimeFigureOut">
              <a:rPr lang="en-US"/>
              <a:pPr>
                <a:defRPr/>
              </a:pPr>
              <a:t>8/9/2012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AF4D829-5B08-4540-AAB8-17A63C5F9709}" type="slidenum">
              <a:rPr lang="en-US"/>
              <a:pPr>
                <a:defRPr/>
              </a:pPr>
              <a:t>‹#›</a:t>
            </a:fld>
            <a:endParaRPr lang="en-US"/>
          </a:p>
        </p:txBody>
      </p:sp>
    </p:spTree>
  </p:cSld>
  <p:clrMapOvr>
    <a:masterClrMapping/>
  </p:clrMapOvr>
  <p:transition spd="med"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AEEC1C-8E34-493C-A140-6244D7C6F574}" type="datetimeFigureOut">
              <a:rPr lang="en-US"/>
              <a:pPr>
                <a:defRPr/>
              </a:pPr>
              <a:t>8/9/2012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F58744-461C-4D28-BF8B-C0632A85D3DD}" type="slidenum">
              <a:rPr lang="en-US"/>
              <a:pPr>
                <a:defRPr/>
              </a:pPr>
              <a:t>‹#›</a:t>
            </a:fld>
            <a:endParaRPr lang="en-US"/>
          </a:p>
        </p:txBody>
      </p:sp>
    </p:spTree>
  </p:cSld>
  <p:clrMapOvr>
    <a:masterClrMapping/>
  </p:clrMapOvr>
  <p:transition spd="med"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BF9975AA-218A-467E-B193-862227B70B23}" type="datetimeFigureOut">
              <a:rPr lang="en-US"/>
              <a:pPr>
                <a:defRPr/>
              </a:pPr>
              <a:t>8/9/2012</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CCF69637-C524-4C06-9F71-1D7291C57917}" type="slidenum">
              <a:rPr lang="en-US"/>
              <a:pPr>
                <a:defRPr/>
              </a:pPr>
              <a:t>‹#›</a:t>
            </a:fld>
            <a:endParaRPr lang="en-US"/>
          </a:p>
        </p:txBody>
      </p:sp>
    </p:spTree>
  </p:cSld>
  <p:clrMapOvr>
    <a:masterClrMapping/>
  </p:clrMapOvr>
  <p:transition spd="med"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6D85B7B-8532-4F1A-8BF3-9725CDE5C125}" type="datetimeFigureOut">
              <a:rPr lang="en-US"/>
              <a:pPr>
                <a:defRPr/>
              </a:pPr>
              <a:t>8/9/2012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34A518-3148-4233-9CE8-49A5130C891C}" type="slidenum">
              <a:rPr lang="en-US"/>
              <a:pPr>
                <a:defRPr/>
              </a:pPr>
              <a:t>‹#›</a:t>
            </a:fld>
            <a:endParaRPr lang="en-US"/>
          </a:p>
        </p:txBody>
      </p:sp>
    </p:spTree>
  </p:cSld>
  <p:clrMapOvr>
    <a:masterClrMapping/>
  </p:clrMapOvr>
  <p:transition spd="med"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77E2E81-17B1-44D5-A4B2-A8107CF417F9}" type="datetimeFigureOut">
              <a:rPr lang="en-US"/>
              <a:pPr>
                <a:defRPr/>
              </a:pPr>
              <a:t>8/9/2012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709CA1-11E9-48C0-B4DD-EE6D4D0384CC}" type="slidenum">
              <a:rPr lang="en-US"/>
              <a:pPr>
                <a:defRPr/>
              </a:pPr>
              <a:t>‹#›</a:t>
            </a:fld>
            <a:endParaRPr lang="en-US"/>
          </a:p>
        </p:txBody>
      </p:sp>
    </p:spTree>
  </p:cSld>
  <p:clrMapOvr>
    <a:masterClrMapping/>
  </p:clrMapOvr>
  <p:transition spd="med"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7BCE4D-0ECC-42DC-BB9E-D5B765EE95AD}" type="datetimeFigureOut">
              <a:rPr lang="en-US"/>
              <a:pPr>
                <a:defRPr/>
              </a:pPr>
              <a:t>8/9/2012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3E5787A-4446-4A60-AE8F-71956F428B17}" type="slidenum">
              <a:rPr lang="en-US"/>
              <a:pPr>
                <a:defRPr/>
              </a:pPr>
              <a:t>‹#›</a:t>
            </a:fld>
            <a:endParaRPr lang="en-US"/>
          </a:p>
        </p:txBody>
      </p:sp>
    </p:spTree>
  </p:cSld>
  <p:clrMapOvr>
    <a:masterClrMapping/>
  </p:clrMapOvr>
  <p:transition spd="med"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 name="Rounded Rectangle 2"/>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6B231E23-EB6A-448B-97B2-4A64857938C7}" type="datetimeFigureOut">
              <a:rPr lang="en-US"/>
              <a:pPr>
                <a:defRPr/>
              </a:pPr>
              <a:t>8/9/2012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8DF6402D-E45F-459E-8B4A-7AC59D60EC47}" type="slidenum">
              <a:rPr lang="en-US"/>
              <a:pPr>
                <a:defRPr/>
              </a:pPr>
              <a:t>‹#›</a:t>
            </a:fld>
            <a:endParaRPr lang="en-US"/>
          </a:p>
        </p:txBody>
      </p:sp>
    </p:spTree>
  </p:cSld>
  <p:clrMapOvr>
    <a:masterClrMapping/>
  </p:clrMapOvr>
  <p:transition spd="med"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8B0E5227-B38D-4069-937B-C9145972CCF0}" type="datetimeFigureOut">
              <a:rPr lang="en-US"/>
              <a:pPr>
                <a:defRPr/>
              </a:pPr>
              <a:t>8/9/2012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ED87A874-8375-4DFF-A549-3DEAE0FB1045}" type="slidenum">
              <a:rPr lang="en-US"/>
              <a:pPr>
                <a:defRPr/>
              </a:pPr>
              <a:t>‹#›</a:t>
            </a:fld>
            <a:endParaRPr lang="en-US"/>
          </a:p>
        </p:txBody>
      </p:sp>
    </p:spTree>
  </p:cSld>
  <p:clrMapOvr>
    <a:masterClrMapping/>
  </p:clrMapOvr>
  <p:transition spd="med"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fld id="{2033FA32-21E6-4288-8947-046DCC204B8F}" type="datetimeFigureOut">
              <a:rPr lang="en-US"/>
              <a:pPr>
                <a:defRPr/>
              </a:pPr>
              <a:t>8/9/2012</a:t>
            </a:fld>
            <a:endParaRPr lang="en-US"/>
          </a:p>
        </p:txBody>
      </p:sp>
      <p:sp>
        <p:nvSpPr>
          <p:cNvPr id="12" name="Slide Number Placeholder 6"/>
          <p:cNvSpPr>
            <a:spLocks noGrp="1"/>
          </p:cNvSpPr>
          <p:nvPr>
            <p:ph type="sldNum" sz="quarter" idx="11"/>
          </p:nvPr>
        </p:nvSpPr>
        <p:spPr/>
        <p:txBody>
          <a:bodyPr/>
          <a:lstStyle>
            <a:lvl1pPr>
              <a:defRPr/>
            </a:lvl1pPr>
          </a:lstStyle>
          <a:p>
            <a:pPr>
              <a:defRPr/>
            </a:pPr>
            <a:fld id="{68F88CCE-483B-4DBC-BB57-D4EE111B5BCF}" type="slidenum">
              <a:rPr lang="en-US"/>
              <a:pPr>
                <a:defRPr/>
              </a:pPr>
              <a:t>‹#›</a:t>
            </a:fld>
            <a:endParaRPr lang="en-US"/>
          </a:p>
        </p:txBody>
      </p:sp>
      <p:sp>
        <p:nvSpPr>
          <p:cNvPr id="13" name="Footer Placeholder 5"/>
          <p:cNvSpPr>
            <a:spLocks noGrp="1"/>
          </p:cNvSpPr>
          <p:nvPr>
            <p:ph type="ftr" sz="quarter" idx="12"/>
          </p:nvPr>
        </p:nvSpPr>
        <p:spPr/>
        <p:txBody>
          <a:bodyPr/>
          <a:lstStyle>
            <a:lvl1pPr>
              <a:defRPr/>
            </a:lvl1pPr>
          </a:lstStyle>
          <a:p>
            <a:pPr>
              <a:defRPr/>
            </a:pPr>
            <a:endParaRPr lang="en-US"/>
          </a:p>
        </p:txBody>
      </p:sp>
    </p:spTree>
  </p:cSld>
  <p:clrMapOvr>
    <a:masterClrMapping/>
  </p:clrMapOvr>
  <p:transition spd="med" advClick="0"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5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cs typeface="+mn-cs"/>
              </a:defRPr>
            </a:lvl1pPr>
          </a:lstStyle>
          <a:p>
            <a:pPr>
              <a:defRPr/>
            </a:pPr>
            <a:fld id="{9BCDDC99-AF3C-48BE-909A-89959998C813}" type="datetimeFigureOut">
              <a:rPr lang="en-US"/>
              <a:pPr>
                <a:defRPr/>
              </a:pPr>
              <a:t>8/9/2012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cs typeface="+mn-cs"/>
              </a:defRPr>
            </a:lvl1pPr>
          </a:lstStyle>
          <a:p>
            <a:pPr>
              <a:defRPr/>
            </a:pPr>
            <a:fld id="{8C58CAB3-45EC-48AA-9AD5-4C98AB712BA7}" type="slidenum">
              <a:rPr lang="en-US"/>
              <a:pPr>
                <a:defRPr/>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33" r:id="rId1"/>
    <p:sldLayoutId id="2147483928" r:id="rId2"/>
    <p:sldLayoutId id="2147483934" r:id="rId3"/>
    <p:sldLayoutId id="2147483929" r:id="rId4"/>
    <p:sldLayoutId id="2147483930" r:id="rId5"/>
    <p:sldLayoutId id="2147483931" r:id="rId6"/>
    <p:sldLayoutId id="2147483935" r:id="rId7"/>
    <p:sldLayoutId id="2147483936" r:id="rId8"/>
    <p:sldLayoutId id="2147483937" r:id="rId9"/>
    <p:sldLayoutId id="2147483932" r:id="rId10"/>
    <p:sldLayoutId id="2147483938" r:id="rId11"/>
  </p:sldLayoutIdLst>
  <p:transition spd="med" advClick="0" advTm="10000">
    <p:fade/>
  </p:transition>
  <p:txStyles>
    <p:titleStyle>
      <a:lvl1pPr algn="ctr" rtl="0" eaLnBrk="0" fontAlgn="base" hangingPunct="0">
        <a:spcBef>
          <a:spcPct val="0"/>
        </a:spcBef>
        <a:spcAft>
          <a:spcPct val="0"/>
        </a:spcAft>
        <a:defRPr sz="3500" kern="1200" cap="all">
          <a:solidFill>
            <a:srgbClr val="31489F"/>
          </a:solidFill>
          <a:latin typeface="+mj-lt"/>
          <a:ea typeface="+mj-ea"/>
          <a:cs typeface="+mj-cs"/>
        </a:defRPr>
      </a:lvl1pPr>
      <a:lvl2pPr algn="ctr" rtl="0" eaLnBrk="0" fontAlgn="base" hangingPunct="0">
        <a:spcBef>
          <a:spcPct val="0"/>
        </a:spcBef>
        <a:spcAft>
          <a:spcPct val="0"/>
        </a:spcAft>
        <a:defRPr sz="3500">
          <a:solidFill>
            <a:srgbClr val="31489F"/>
          </a:solidFill>
          <a:latin typeface="Book Antiqua" pitchFamily="18" charset="0"/>
        </a:defRPr>
      </a:lvl2pPr>
      <a:lvl3pPr algn="ctr" rtl="0" eaLnBrk="0" fontAlgn="base" hangingPunct="0">
        <a:spcBef>
          <a:spcPct val="0"/>
        </a:spcBef>
        <a:spcAft>
          <a:spcPct val="0"/>
        </a:spcAft>
        <a:defRPr sz="3500">
          <a:solidFill>
            <a:srgbClr val="31489F"/>
          </a:solidFill>
          <a:latin typeface="Book Antiqua" pitchFamily="18" charset="0"/>
        </a:defRPr>
      </a:lvl3pPr>
      <a:lvl4pPr algn="ctr" rtl="0" eaLnBrk="0" fontAlgn="base" hangingPunct="0">
        <a:spcBef>
          <a:spcPct val="0"/>
        </a:spcBef>
        <a:spcAft>
          <a:spcPct val="0"/>
        </a:spcAft>
        <a:defRPr sz="3500">
          <a:solidFill>
            <a:srgbClr val="31489F"/>
          </a:solidFill>
          <a:latin typeface="Book Antiqua" pitchFamily="18" charset="0"/>
        </a:defRPr>
      </a:lvl4pPr>
      <a:lvl5pPr algn="ctr" rtl="0" eaLnBrk="0" fontAlgn="base" hangingPunct="0">
        <a:spcBef>
          <a:spcPct val="0"/>
        </a:spcBef>
        <a:spcAft>
          <a:spcPct val="0"/>
        </a:spcAft>
        <a:defRPr sz="3500">
          <a:solidFill>
            <a:srgbClr val="31489F"/>
          </a:solidFill>
          <a:latin typeface="Book Antiqua" pitchFamily="18" charset="0"/>
        </a:defRPr>
      </a:lvl5pPr>
      <a:lvl6pPr marL="457200" algn="ctr" rtl="0" fontAlgn="base">
        <a:spcBef>
          <a:spcPct val="0"/>
        </a:spcBef>
        <a:spcAft>
          <a:spcPct val="0"/>
        </a:spcAft>
        <a:defRPr sz="3500">
          <a:solidFill>
            <a:srgbClr val="31489F"/>
          </a:solidFill>
          <a:latin typeface="Book Antiqua" pitchFamily="18" charset="0"/>
        </a:defRPr>
      </a:lvl6pPr>
      <a:lvl7pPr marL="914400" algn="ctr" rtl="0" fontAlgn="base">
        <a:spcBef>
          <a:spcPct val="0"/>
        </a:spcBef>
        <a:spcAft>
          <a:spcPct val="0"/>
        </a:spcAft>
        <a:defRPr sz="3500">
          <a:solidFill>
            <a:srgbClr val="31489F"/>
          </a:solidFill>
          <a:latin typeface="Book Antiqua" pitchFamily="18" charset="0"/>
        </a:defRPr>
      </a:lvl7pPr>
      <a:lvl8pPr marL="1371600" algn="ctr" rtl="0" fontAlgn="base">
        <a:spcBef>
          <a:spcPct val="0"/>
        </a:spcBef>
        <a:spcAft>
          <a:spcPct val="0"/>
        </a:spcAft>
        <a:defRPr sz="3500">
          <a:solidFill>
            <a:srgbClr val="31489F"/>
          </a:solidFill>
          <a:latin typeface="Book Antiqua" pitchFamily="18" charset="0"/>
        </a:defRPr>
      </a:lvl8pPr>
      <a:lvl9pPr marL="1828800" algn="ctr" rtl="0" fontAlgn="base">
        <a:spcBef>
          <a:spcPct val="0"/>
        </a:spcBef>
        <a:spcAft>
          <a:spcPct val="0"/>
        </a:spcAft>
        <a:defRPr sz="3500">
          <a:solidFill>
            <a:srgbClr val="31489F"/>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A7EA52"/>
        </a:buClr>
        <a:buFont typeface="Arial"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5DCEAF"/>
        </a:buClr>
        <a:buFont typeface="Arial"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FF8021"/>
        </a:buClr>
        <a:buFont typeface="Arial"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 </a:t>
            </a:r>
            <a:endParaRPr lang="en-US" dirty="0">
              <a:solidFill>
                <a:schemeClr val="accent1">
                  <a:lumMod val="75000"/>
                </a:schemeClr>
              </a:solidFill>
            </a:endParaRPr>
          </a:p>
        </p:txBody>
      </p:sp>
      <p:sp>
        <p:nvSpPr>
          <p:cNvPr id="3" name="Subtitle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a:p>
        </p:txBody>
      </p:sp>
      <p:pic>
        <p:nvPicPr>
          <p:cNvPr id="8196" name="Picture 3" descr="logo"/>
          <p:cNvPicPr>
            <a:picLocks noChangeAspect="1" noChangeArrowheads="1"/>
          </p:cNvPicPr>
          <p:nvPr/>
        </p:nvPicPr>
        <p:blipFill>
          <a:blip r:embed="rId2" cstate="print"/>
          <a:srcRect/>
          <a:stretch>
            <a:fillRect/>
          </a:stretch>
        </p:blipFill>
        <p:spPr bwMode="auto">
          <a:xfrm>
            <a:off x="1600200" y="381000"/>
            <a:ext cx="5486400" cy="1181100"/>
          </a:xfrm>
          <a:prstGeom prst="rect">
            <a:avLst/>
          </a:prstGeom>
          <a:noFill/>
          <a:ln w="9525">
            <a:noFill/>
            <a:miter lim="800000"/>
            <a:headEnd/>
            <a:tailEnd/>
          </a:ln>
        </p:spPr>
      </p:pic>
      <p:pic>
        <p:nvPicPr>
          <p:cNvPr id="6" name="Picture 5"/>
          <p:cNvPicPr>
            <a:picLocks noChangeAspect="1"/>
          </p:cNvPicPr>
          <p:nvPr/>
        </p:nvPicPr>
        <p:blipFill rotWithShape="1">
          <a:blip r:embed="rId3" cstate="print"/>
          <a:srcRect t="1430" r="10601" b="1022"/>
          <a:stretch/>
        </p:blipFill>
        <p:spPr>
          <a:xfrm>
            <a:off x="304800" y="1820863"/>
            <a:ext cx="5857875" cy="4794250"/>
          </a:xfrm>
          <a:prstGeom prst="rect">
            <a:avLst/>
          </a:prstGeom>
          <a:ln>
            <a:noFill/>
          </a:ln>
        </p:spPr>
        <p:style>
          <a:lnRef idx="2">
            <a:schemeClr val="accent2"/>
          </a:lnRef>
          <a:fillRef idx="1">
            <a:schemeClr val="lt1"/>
          </a:fillRef>
          <a:effectRef idx="0">
            <a:schemeClr val="accent2"/>
          </a:effectRef>
          <a:fontRef idx="minor">
            <a:schemeClr val="dk1"/>
          </a:fontRef>
        </p:style>
      </p:pic>
      <p:sp>
        <p:nvSpPr>
          <p:cNvPr id="8198" name="TextBox 6"/>
          <p:cNvSpPr txBox="1">
            <a:spLocks noChangeArrowheads="1"/>
          </p:cNvSpPr>
          <p:nvPr/>
        </p:nvSpPr>
        <p:spPr bwMode="auto">
          <a:xfrm>
            <a:off x="5105400" y="2057400"/>
            <a:ext cx="3810000" cy="369888"/>
          </a:xfrm>
          <a:prstGeom prst="rect">
            <a:avLst/>
          </a:prstGeom>
          <a:noFill/>
          <a:ln w="9525">
            <a:noFill/>
            <a:miter lim="800000"/>
            <a:headEnd/>
            <a:tailEnd/>
          </a:ln>
        </p:spPr>
        <p:txBody>
          <a:bodyPr>
            <a:spAutoFit/>
          </a:bodyPr>
          <a:lstStyle/>
          <a:p>
            <a:endParaRPr lang="en-US">
              <a:latin typeface="Century Gothic" pitchFamily="34" charset="0"/>
            </a:endParaRPr>
          </a:p>
        </p:txBody>
      </p:sp>
      <p:sp>
        <p:nvSpPr>
          <p:cNvPr id="8199" name="TextBox 7"/>
          <p:cNvSpPr txBox="1">
            <a:spLocks noChangeArrowheads="1"/>
          </p:cNvSpPr>
          <p:nvPr/>
        </p:nvSpPr>
        <p:spPr bwMode="auto">
          <a:xfrm>
            <a:off x="5257800" y="2057400"/>
            <a:ext cx="3581400" cy="369888"/>
          </a:xfrm>
          <a:prstGeom prst="rect">
            <a:avLst/>
          </a:prstGeom>
          <a:noFill/>
          <a:ln w="9525">
            <a:noFill/>
            <a:miter lim="800000"/>
            <a:headEnd/>
            <a:tailEnd/>
          </a:ln>
        </p:spPr>
        <p:txBody>
          <a:bodyPr>
            <a:spAutoFit/>
          </a:bodyPr>
          <a:lstStyle/>
          <a:p>
            <a:endParaRPr lang="en-US">
              <a:latin typeface="Century Gothic" pitchFamily="34" charset="0"/>
            </a:endParaRPr>
          </a:p>
        </p:txBody>
      </p:sp>
      <p:sp>
        <p:nvSpPr>
          <p:cNvPr id="8200" name="TextBox 8"/>
          <p:cNvSpPr txBox="1">
            <a:spLocks noChangeArrowheads="1"/>
          </p:cNvSpPr>
          <p:nvPr/>
        </p:nvSpPr>
        <p:spPr bwMode="auto">
          <a:xfrm>
            <a:off x="3962400" y="1560513"/>
            <a:ext cx="4876800" cy="2032000"/>
          </a:xfrm>
          <a:prstGeom prst="rect">
            <a:avLst/>
          </a:prstGeom>
          <a:noFill/>
          <a:ln w="9525">
            <a:noFill/>
            <a:miter lim="800000"/>
            <a:headEnd/>
            <a:tailEnd/>
          </a:ln>
        </p:spPr>
        <p:txBody>
          <a:bodyPr>
            <a:spAutoFit/>
          </a:bodyPr>
          <a:lstStyle/>
          <a:p>
            <a:endParaRPr lang="en-US" dirty="0">
              <a:latin typeface="Century Gothic" pitchFamily="34" charset="0"/>
            </a:endParaRPr>
          </a:p>
          <a:p>
            <a:r>
              <a:rPr lang="en-US" sz="2000" dirty="0">
                <a:latin typeface="Century Gothic" pitchFamily="34" charset="0"/>
              </a:rPr>
              <a:t>Pencils, scratch, scratch, scratch</a:t>
            </a:r>
          </a:p>
          <a:p>
            <a:r>
              <a:rPr lang="en-US" sz="2000" dirty="0">
                <a:latin typeface="Century Gothic" pitchFamily="34" charset="0"/>
              </a:rPr>
              <a:t>A world unfolds in my head,</a:t>
            </a:r>
          </a:p>
          <a:p>
            <a:r>
              <a:rPr lang="en-US" sz="2000" dirty="0">
                <a:latin typeface="Century Gothic" pitchFamily="34" charset="0"/>
              </a:rPr>
              <a:t>The world created through words.</a:t>
            </a:r>
          </a:p>
          <a:p>
            <a:r>
              <a:rPr lang="en-US" sz="1200" dirty="0">
                <a:latin typeface="Century Gothic" pitchFamily="34" charset="0"/>
              </a:rPr>
              <a:t>			Eli,  7</a:t>
            </a:r>
            <a:r>
              <a:rPr lang="en-US" sz="1200" baseline="30000" dirty="0">
                <a:latin typeface="Century Gothic" pitchFamily="34" charset="0"/>
              </a:rPr>
              <a:t>th</a:t>
            </a:r>
            <a:r>
              <a:rPr lang="en-US" sz="1200" dirty="0">
                <a:latin typeface="Century Gothic" pitchFamily="34" charset="0"/>
              </a:rPr>
              <a:t> grader</a:t>
            </a:r>
          </a:p>
          <a:p>
            <a:r>
              <a:rPr lang="en-US" dirty="0">
                <a:latin typeface="Century Gothic" pitchFamily="34" charset="0"/>
              </a:rPr>
              <a:t>			</a:t>
            </a:r>
          </a:p>
          <a:p>
            <a:endParaRPr lang="en-US" dirty="0">
              <a:latin typeface="Century Gothic" pitchFamily="34" charset="0"/>
            </a:endParaRPr>
          </a:p>
        </p:txBody>
      </p:sp>
    </p:spTree>
  </p:cSld>
  <p:clrMapOvr>
    <a:masterClrMapping/>
  </p:clrMapOvr>
  <p:transition spd="med" advClick="0" advTm="1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381000" y="304800"/>
            <a:ext cx="8305800" cy="1295400"/>
          </a:xfrm>
        </p:spPr>
        <p:txBody>
          <a:bodyPr wrap="square" numCol="1" anchorCtr="0" compatLnSpc="1">
            <a:prstTxWarp prst="textNoShape">
              <a:avLst/>
            </a:prstTxWarp>
            <a:normAutofit fontScale="90000"/>
          </a:bodyPr>
          <a:lstStyle/>
          <a:p>
            <a:pPr eaLnBrk="1" hangingPunct="1"/>
            <a:r>
              <a:rPr lang="en-US" sz="2000" b="1" i="1" cap="none" smtClean="0"/>
              <a:t>If </a:t>
            </a:r>
            <a:r>
              <a:rPr lang="en-US" sz="2000" b="1" cap="none" smtClean="0"/>
              <a:t>youth are provided with a safe and supportive place to complete homework after school, </a:t>
            </a:r>
            <a:r>
              <a:rPr lang="en-US" sz="2000" b="1" i="1" cap="none" smtClean="0"/>
              <a:t>then</a:t>
            </a:r>
            <a:r>
              <a:rPr lang="en-US" sz="2000" b="1" cap="none" smtClean="0"/>
              <a:t> their connection to school increases, as does their confidence in themselves as students, often resulting in better grades and improved  study habits and organizational skills;</a:t>
            </a:r>
          </a:p>
        </p:txBody>
      </p:sp>
      <p:pic>
        <p:nvPicPr>
          <p:cNvPr id="4" name="Content Placeholder 3"/>
          <p:cNvPicPr>
            <a:picLocks noGrp="1" noChangeAspect="1"/>
          </p:cNvPicPr>
          <p:nvPr>
            <p:ph idx="1"/>
          </p:nvPr>
        </p:nvPicPr>
        <p:blipFill>
          <a:blip r:embed="rId2" cstate="print">
            <a:extLst/>
          </a:blip>
          <a:stretch>
            <a:fillRect/>
          </a:stretch>
        </p:blipFill>
        <p:spPr>
          <a:xfrm>
            <a:off x="1371600" y="2667000"/>
            <a:ext cx="4470401" cy="3352801"/>
          </a:xfrm>
          <a:ln w="228600" cap="sq" cmpd="thickThin">
            <a:solidFill>
              <a:srgbClr val="000000"/>
            </a:solidFill>
          </a:ln>
          <a:effectLst>
            <a:innerShdw blurRad="76200">
              <a:srgbClr val="000000"/>
            </a:innerShdw>
          </a:effectLst>
        </p:spPr>
      </p:pic>
      <p:pic>
        <p:nvPicPr>
          <p:cNvPr id="5" name="Picture 4"/>
          <p:cNvPicPr>
            <a:picLocks noChangeAspect="1"/>
          </p:cNvPicPr>
          <p:nvPr/>
        </p:nvPicPr>
        <p:blipFill>
          <a:blip r:embed="rId3" cstate="print">
            <a:extLst/>
          </a:blip>
          <a:stretch>
            <a:fillRect/>
          </a:stretch>
        </p:blipFill>
        <p:spPr>
          <a:xfrm rot="509984">
            <a:off x="6563870" y="3012287"/>
            <a:ext cx="1752600" cy="2336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advClick="0" advTm="10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396" t="18892"/>
          <a:stretch/>
        </p:blipFill>
        <p:spPr>
          <a:xfrm>
            <a:off x="304800" y="2133600"/>
            <a:ext cx="4191000" cy="2910201"/>
          </a:xfrm>
          <a:prstGeom prst="rect">
            <a:avLst/>
          </a:prstGeom>
          <a:ln w="38100" cmpd="sng">
            <a:solidFill>
              <a:schemeClr val="accent1"/>
            </a:solidFill>
          </a:ln>
        </p:spPr>
      </p:pic>
      <p:sp>
        <p:nvSpPr>
          <p:cNvPr id="19458" name="Title 1"/>
          <p:cNvSpPr>
            <a:spLocks noGrp="1"/>
          </p:cNvSpPr>
          <p:nvPr>
            <p:ph type="title"/>
          </p:nvPr>
        </p:nvSpPr>
        <p:spPr bwMode="auto"/>
        <p:txBody>
          <a:bodyPr wrap="square" numCol="1" anchorCtr="0" compatLnSpc="1">
            <a:prstTxWarp prst="textNoShape">
              <a:avLst/>
            </a:prstTxWarp>
            <a:normAutofit fontScale="90000"/>
          </a:bodyPr>
          <a:lstStyle/>
          <a:p>
            <a:pPr eaLnBrk="1" hangingPunct="1"/>
            <a:r>
              <a:rPr lang="en-US" sz="2400" b="1" i="1" cap="none" smtClean="0"/>
              <a:t>If </a:t>
            </a:r>
            <a:r>
              <a:rPr lang="en-US" sz="2400" b="1" cap="none" smtClean="0"/>
              <a:t>youth are given the opportunity to collaborate and share creative work, </a:t>
            </a:r>
            <a:r>
              <a:rPr lang="en-US" sz="2400" b="1" i="1" cap="none" smtClean="0"/>
              <a:t>then</a:t>
            </a:r>
            <a:r>
              <a:rPr lang="en-US" sz="2400" b="1" cap="none" smtClean="0"/>
              <a:t> they will  recognize their commonalities and accept and value their differences;</a:t>
            </a: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30848" t="7696" r="543" b="13122"/>
          <a:stretch/>
        </p:blipFill>
        <p:spPr>
          <a:xfrm>
            <a:off x="4724400" y="2133601"/>
            <a:ext cx="3810000" cy="2917624"/>
          </a:xfrm>
          <a:ln w="38100" cmpd="sng">
            <a:solidFill>
              <a:schemeClr val="accent1"/>
            </a:solidFill>
          </a:ln>
        </p:spPr>
      </p:pic>
      <p:sp>
        <p:nvSpPr>
          <p:cNvPr id="7" name="TextBox 6"/>
          <p:cNvSpPr txBox="1"/>
          <p:nvPr/>
        </p:nvSpPr>
        <p:spPr>
          <a:xfrm>
            <a:off x="304800" y="5410200"/>
            <a:ext cx="8229600" cy="400110"/>
          </a:xfrm>
          <a:prstGeom prst="rect">
            <a:avLst/>
          </a:prstGeom>
          <a:noFill/>
        </p:spPr>
        <p:txBody>
          <a:bodyPr wrap="square" rtlCol="0">
            <a:spAutoFit/>
          </a:bodyPr>
          <a:lstStyle/>
          <a:p>
            <a:pPr algn="ctr"/>
            <a:r>
              <a:rPr lang="en-US" sz="2000" b="1" dirty="0" smtClean="0"/>
              <a:t>Words that Change the World—Hip Hop Project with </a:t>
            </a:r>
            <a:r>
              <a:rPr lang="en-US" sz="2000" b="1" dirty="0" err="1" smtClean="0"/>
              <a:t>DeeJay</a:t>
            </a:r>
            <a:r>
              <a:rPr lang="en-US" sz="2000" b="1" dirty="0" smtClean="0"/>
              <a:t> Doc</a:t>
            </a:r>
            <a:endParaRPr lang="en-US" sz="2000" b="1" dirty="0"/>
          </a:p>
        </p:txBody>
      </p:sp>
    </p:spTree>
  </p:cSld>
  <p:clrMapOvr>
    <a:masterClrMapping/>
  </p:clrMapOvr>
  <p:transition spd="med" advClick="0" advTm="10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8"/>
          <p:cNvSpPr>
            <a:spLocks noGrp="1"/>
          </p:cNvSpPr>
          <p:nvPr>
            <p:ph type="title"/>
          </p:nvPr>
        </p:nvSpPr>
        <p:spPr bwMode="auto">
          <a:xfrm>
            <a:off x="228600" y="228600"/>
            <a:ext cx="8686800" cy="1752600"/>
          </a:xfrm>
          <a:solidFill>
            <a:schemeClr val="bg1"/>
          </a:solidFill>
        </p:spPr>
        <p:txBody>
          <a:bodyPr wrap="square" numCol="1" anchorCtr="0" compatLnSpc="1">
            <a:prstTxWarp prst="textNoShape">
              <a:avLst/>
            </a:prstTxWarp>
          </a:bodyPr>
          <a:lstStyle/>
          <a:p>
            <a:pPr eaLnBrk="1" hangingPunct="1"/>
            <a:r>
              <a:rPr lang="en-US" sz="2400" b="1" i="1" cap="none" smtClean="0"/>
              <a:t>If </a:t>
            </a:r>
            <a:r>
              <a:rPr lang="en-US" sz="2400" b="1" cap="none" smtClean="0"/>
              <a:t>youth have opportunities to engage with adult volunteers, </a:t>
            </a:r>
            <a:r>
              <a:rPr lang="en-US" sz="2400" b="1" i="1" cap="none" smtClean="0"/>
              <a:t>then</a:t>
            </a:r>
            <a:r>
              <a:rPr lang="en-US" sz="2400" b="1" cap="none" smtClean="0"/>
              <a:t> their communication and interpersonal skills will increase as a result of informal mentoring and positive role models.</a:t>
            </a:r>
          </a:p>
        </p:txBody>
      </p:sp>
      <p:pic>
        <p:nvPicPr>
          <p:cNvPr id="4" name="Picture 3"/>
          <p:cNvPicPr>
            <a:picLocks noChangeAspect="1"/>
          </p:cNvPicPr>
          <p:nvPr/>
        </p:nvPicPr>
        <p:blipFill rotWithShape="1">
          <a:blip r:embed="rId2" cstate="print">
            <a:extLst/>
          </a:blip>
          <a:srcRect l="6870" t="12455" r="12341" b="15452"/>
          <a:stretch/>
        </p:blipFill>
        <p:spPr>
          <a:xfrm rot="21154983">
            <a:off x="548101" y="2483910"/>
            <a:ext cx="3798260" cy="2542058"/>
          </a:xfrm>
          <a:prstGeom prst="rect">
            <a:avLst/>
          </a:prstGeom>
          <a:solidFill>
            <a:srgbClr val="FFFFFF">
              <a:shade val="85000"/>
            </a:srgbClr>
          </a:solidFill>
          <a:ln w="190500" cap="rnd">
            <a:solidFill>
              <a:schemeClr val="bg2">
                <a:lumMod val="5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3" cstate="print">
            <a:extLst/>
          </a:blip>
          <a:stretch>
            <a:fillRect/>
          </a:stretch>
        </p:blipFill>
        <p:spPr>
          <a:xfrm rot="458167">
            <a:off x="4834558" y="3305867"/>
            <a:ext cx="3489458" cy="2617094"/>
          </a:xfrm>
          <a:prstGeom prst="rect">
            <a:avLst/>
          </a:prstGeom>
          <a:solidFill>
            <a:srgbClr val="FFFFFF">
              <a:shade val="85000"/>
            </a:srgbClr>
          </a:solidFill>
          <a:ln w="190500" cap="rnd">
            <a:solidFill>
              <a:schemeClr val="bg2">
                <a:lumMod val="5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advClick="0" advTm="10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25450" y="304800"/>
            <a:ext cx="8261350" cy="1295400"/>
          </a:xfrm>
        </p:spPr>
        <p:txBody>
          <a:bodyPr wrap="square" numCol="1" anchorCtr="0" compatLnSpc="1">
            <a:prstTxWarp prst="textNoShape">
              <a:avLst/>
            </a:prstTxWarp>
            <a:normAutofit fontScale="90000"/>
          </a:bodyPr>
          <a:lstStyle/>
          <a:p>
            <a:pPr eaLnBrk="1" hangingPunct="1"/>
            <a:r>
              <a:rPr lang="en-US" sz="2000" b="1" i="1" cap="none" smtClean="0"/>
              <a:t>If </a:t>
            </a:r>
            <a:r>
              <a:rPr lang="en-US" sz="2000" b="1" cap="none" smtClean="0"/>
              <a:t>teachers collaborate with LEI staff to provide engaging writing workshops for their students, </a:t>
            </a:r>
            <a:r>
              <a:rPr lang="en-US" sz="2000" b="1" i="1" cap="none" smtClean="0"/>
              <a:t>then</a:t>
            </a:r>
            <a:r>
              <a:rPr lang="en-US" sz="2000" b="1" cap="none" smtClean="0"/>
              <a:t> they will replicate the creative writing techniques in their curricula or expand the techniques they already utilize.</a:t>
            </a:r>
          </a:p>
        </p:txBody>
      </p:sp>
      <p:pic>
        <p:nvPicPr>
          <p:cNvPr id="3" name="Picture 2"/>
          <p:cNvPicPr>
            <a:picLocks noChangeAspect="1"/>
          </p:cNvPicPr>
          <p:nvPr/>
        </p:nvPicPr>
        <p:blipFill>
          <a:blip r:embed="rId2" cstate="print">
            <a:extLst/>
          </a:blip>
          <a:stretch>
            <a:fillRect/>
          </a:stretch>
        </p:blipFill>
        <p:spPr>
          <a:xfrm>
            <a:off x="1524000" y="1752600"/>
            <a:ext cx="6324600" cy="4743450"/>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Click="0" advTm="1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b="1" smtClean="0">
                <a:solidFill>
                  <a:schemeClr val="accent1">
                    <a:lumMod val="75000"/>
                  </a:schemeClr>
                </a:solidFill>
              </a:rPr>
              <a:t>LEI’s Successes-Partnerships</a:t>
            </a:r>
            <a:endParaRPr lang="en-US" b="1" dirty="0">
              <a:solidFill>
                <a:schemeClr val="accent1">
                  <a:lumMod val="75000"/>
                </a:schemeClr>
              </a:solidFill>
            </a:endParaRPr>
          </a:p>
        </p:txBody>
      </p:sp>
      <p:sp>
        <p:nvSpPr>
          <p:cNvPr id="2" name="Content Placeholder 1"/>
          <p:cNvSpPr>
            <a:spLocks noGrp="1"/>
          </p:cNvSpPr>
          <p:nvPr>
            <p:ph idx="1"/>
          </p:nvPr>
        </p:nvSpPr>
        <p:spPr>
          <a:xfrm>
            <a:off x="533400" y="1752600"/>
            <a:ext cx="8229600" cy="4525963"/>
          </a:xfrm>
        </p:spPr>
        <p:style>
          <a:lnRef idx="1">
            <a:schemeClr val="accent2"/>
          </a:lnRef>
          <a:fillRef idx="2">
            <a:schemeClr val="accent2"/>
          </a:fillRef>
          <a:effectRef idx="1">
            <a:schemeClr val="accent2"/>
          </a:effectRef>
          <a:fontRef idx="minor">
            <a:schemeClr val="dk1"/>
          </a:fontRef>
        </p:style>
        <p:txBody>
          <a:bodyPr rtlCol="0">
            <a:normAutofit fontScale="92500"/>
          </a:bodyPr>
          <a:lstStyle/>
          <a:p>
            <a:pPr eaLnBrk="1" fontAlgn="auto" hangingPunct="1">
              <a:spcAft>
                <a:spcPts val="0"/>
              </a:spcAft>
              <a:defRPr/>
            </a:pPr>
            <a:r>
              <a:rPr lang="en-US" b="1" dirty="0" smtClean="0"/>
              <a:t>LEI continues </a:t>
            </a:r>
            <a:r>
              <a:rPr lang="en-US" b="1" dirty="0"/>
              <a:t>to develop programs with Heights Library</a:t>
            </a:r>
          </a:p>
          <a:p>
            <a:pPr eaLnBrk="1" fontAlgn="auto" hangingPunct="1">
              <a:spcAft>
                <a:spcPts val="0"/>
              </a:spcAft>
              <a:buFont typeface="Arial" pitchFamily="34" charset="0"/>
              <a:buChar char="•"/>
              <a:defRPr/>
            </a:pPr>
            <a:r>
              <a:rPr lang="en-US" b="1" dirty="0"/>
              <a:t>LEI supported and mentored students involved in Slam U through Cleveland Heights High School and Playhouse Square.</a:t>
            </a:r>
          </a:p>
          <a:p>
            <a:pPr eaLnBrk="1" fontAlgn="auto" hangingPunct="1">
              <a:spcAft>
                <a:spcPts val="0"/>
              </a:spcAft>
              <a:buFont typeface="Arial" pitchFamily="34" charset="0"/>
              <a:buChar char="•"/>
              <a:defRPr/>
            </a:pPr>
            <a:r>
              <a:rPr lang="en-US" b="1" dirty="0"/>
              <a:t>LEI facilitated college essay writing workshop for Aspire alumni program.</a:t>
            </a:r>
          </a:p>
          <a:p>
            <a:pPr eaLnBrk="1" fontAlgn="auto" hangingPunct="1">
              <a:spcAft>
                <a:spcPts val="0"/>
              </a:spcAft>
              <a:buFont typeface="Arial" pitchFamily="34" charset="0"/>
              <a:buChar char="•"/>
              <a:defRPr/>
            </a:pPr>
            <a:r>
              <a:rPr lang="en-US" b="1" dirty="0"/>
              <a:t>LEI developed curriculum and facilitated programming for Open Doors </a:t>
            </a:r>
            <a:r>
              <a:rPr lang="en-US" b="1" dirty="0" smtClean="0"/>
              <a:t>Academy High </a:t>
            </a:r>
            <a:r>
              <a:rPr lang="en-US" b="1" dirty="0"/>
              <a:t>School Alumni in three communities (Miles Park, Cleveland Heights, and Euclid).</a:t>
            </a:r>
          </a:p>
          <a:p>
            <a:pPr eaLnBrk="1" fontAlgn="auto" hangingPunct="1">
              <a:spcAft>
                <a:spcPts val="0"/>
              </a:spcAft>
              <a:buFont typeface="Arial" pitchFamily="34" charset="0"/>
              <a:buChar char="•"/>
              <a:defRPr/>
            </a:pPr>
            <a:r>
              <a:rPr lang="en-US" b="1" dirty="0"/>
              <a:t>LEI </a:t>
            </a:r>
            <a:r>
              <a:rPr lang="en-US" b="1" dirty="0" smtClean="0"/>
              <a:t>staff trained </a:t>
            </a:r>
            <a:r>
              <a:rPr lang="en-US" b="1" dirty="0"/>
              <a:t>in and facilitated </a:t>
            </a:r>
            <a:r>
              <a:rPr lang="en-US" b="1" dirty="0" smtClean="0"/>
              <a:t>Scenarios USA </a:t>
            </a:r>
            <a:r>
              <a:rPr lang="en-US" b="1" dirty="0"/>
              <a:t>for </a:t>
            </a:r>
            <a:r>
              <a:rPr lang="en-US" b="1" dirty="0" smtClean="0"/>
              <a:t>    CH-UH’s </a:t>
            </a:r>
            <a:r>
              <a:rPr lang="en-US" b="1" dirty="0"/>
              <a:t>continuation high school</a:t>
            </a:r>
            <a:r>
              <a:rPr lang="en-US" b="1" dirty="0" smtClean="0"/>
              <a:t>.</a:t>
            </a:r>
          </a:p>
          <a:p>
            <a:pPr eaLnBrk="1" fontAlgn="auto" hangingPunct="1">
              <a:spcAft>
                <a:spcPts val="0"/>
              </a:spcAft>
              <a:buNone/>
              <a:defRPr/>
            </a:pPr>
            <a:endParaRPr lang="en-US" dirty="0"/>
          </a:p>
        </p:txBody>
      </p:sp>
    </p:spTree>
  </p:cSld>
  <p:clrMapOvr>
    <a:masterClrMapping/>
  </p:clrMapOvr>
  <p:transition spd="med" advClick="0" advTm="10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fontAlgn="auto" hangingPunct="1">
              <a:spcAft>
                <a:spcPts val="0"/>
              </a:spcAft>
              <a:defRPr/>
            </a:pPr>
            <a:r>
              <a:rPr lang="en-US" b="1" dirty="0" smtClean="0">
                <a:solidFill>
                  <a:schemeClr val="accent1">
                    <a:lumMod val="75000"/>
                  </a:schemeClr>
                </a:solidFill>
              </a:rPr>
              <a:t>LEI’s Successes—</a:t>
            </a:r>
            <a:br>
              <a:rPr lang="en-US" b="1" dirty="0" smtClean="0">
                <a:solidFill>
                  <a:schemeClr val="accent1">
                    <a:lumMod val="75000"/>
                  </a:schemeClr>
                </a:solidFill>
              </a:rPr>
            </a:br>
            <a:r>
              <a:rPr lang="en-US" b="1" dirty="0" smtClean="0">
                <a:solidFill>
                  <a:schemeClr val="accent1">
                    <a:lumMod val="75000"/>
                  </a:schemeClr>
                </a:solidFill>
              </a:rPr>
              <a:t>Community Connections</a:t>
            </a:r>
            <a:endParaRPr lang="en-US" b="1" dirty="0">
              <a:solidFill>
                <a:schemeClr val="accent1">
                  <a:lumMod val="75000"/>
                </a:schemeClr>
              </a:solidFill>
            </a:endParaRPr>
          </a:p>
        </p:txBody>
      </p:sp>
      <p:sp>
        <p:nvSpPr>
          <p:cNvPr id="2" name="Content Placeholder 1"/>
          <p:cNvSpPr>
            <a:spLocks noGrp="1"/>
          </p:cNvSpPr>
          <p:nvPr>
            <p:ph idx="1"/>
          </p:nvPr>
        </p:nvSpPr>
        <p:spPr>
          <a:xfrm>
            <a:off x="457200" y="1600200"/>
            <a:ext cx="8229600" cy="4525963"/>
          </a:xfrm>
        </p:spPr>
        <p:style>
          <a:lnRef idx="1">
            <a:schemeClr val="accent2"/>
          </a:lnRef>
          <a:fillRef idx="2">
            <a:schemeClr val="accent2"/>
          </a:fillRef>
          <a:effectRef idx="1">
            <a:schemeClr val="accent2"/>
          </a:effectRef>
          <a:fontRef idx="minor">
            <a:schemeClr val="dk1"/>
          </a:fontRef>
        </p:style>
        <p:txBody>
          <a:bodyPr rtlCol="0">
            <a:normAutofit/>
          </a:bodyPr>
          <a:lstStyle/>
          <a:p>
            <a:pPr marL="114300" indent="0" eaLnBrk="1" fontAlgn="auto" hangingPunct="1">
              <a:spcAft>
                <a:spcPts val="0"/>
              </a:spcAft>
              <a:defRPr/>
            </a:pPr>
            <a:r>
              <a:rPr lang="en-US" b="1" dirty="0" smtClean="0"/>
              <a:t>LEI </a:t>
            </a:r>
            <a:r>
              <a:rPr lang="en-US" b="1" dirty="0"/>
              <a:t>introduced students to a broad spectrum of professional artists, including writers, musicians, graphic artists, journalists and bloggers</a:t>
            </a:r>
            <a:r>
              <a:rPr lang="en-US" b="1" dirty="0" smtClean="0"/>
              <a:t>.</a:t>
            </a:r>
          </a:p>
          <a:p>
            <a:pPr marL="114300" indent="0" eaLnBrk="1" fontAlgn="auto" hangingPunct="1">
              <a:spcAft>
                <a:spcPts val="0"/>
              </a:spcAft>
              <a:buFont typeface="Arial" pitchFamily="34" charset="0"/>
              <a:buNone/>
              <a:defRPr/>
            </a:pPr>
            <a:endParaRPr lang="en-US" b="1" dirty="0"/>
          </a:p>
          <a:p>
            <a:pPr marL="114300" indent="0" eaLnBrk="1" fontAlgn="auto" hangingPunct="1">
              <a:spcAft>
                <a:spcPts val="0"/>
              </a:spcAft>
              <a:defRPr/>
            </a:pPr>
            <a:r>
              <a:rPr lang="en-US" b="1" dirty="0" err="1" smtClean="0"/>
              <a:t>DeeJay</a:t>
            </a:r>
            <a:r>
              <a:rPr lang="en-US" b="1" dirty="0" smtClean="0"/>
              <a:t> </a:t>
            </a:r>
            <a:r>
              <a:rPr lang="en-US" b="1" dirty="0"/>
              <a:t>Doc’s series of 6 workshops for the afterschool and evening programs culminated in collaborative recordings of hip hop songs (Words that Change the World) and a CD release party</a:t>
            </a:r>
            <a:r>
              <a:rPr lang="en-US" b="1" dirty="0" smtClean="0"/>
              <a:t>.</a:t>
            </a:r>
          </a:p>
          <a:p>
            <a:pPr marL="114300" indent="0" eaLnBrk="1" fontAlgn="auto" hangingPunct="1">
              <a:spcAft>
                <a:spcPts val="0"/>
              </a:spcAft>
              <a:buFont typeface="Arial" pitchFamily="34" charset="0"/>
              <a:buNone/>
              <a:defRPr/>
            </a:pPr>
            <a:endParaRPr lang="en-US" b="1" dirty="0" smtClean="0"/>
          </a:p>
          <a:p>
            <a:pPr marL="114300" indent="0" eaLnBrk="1" fontAlgn="auto" hangingPunct="1">
              <a:spcAft>
                <a:spcPts val="0"/>
              </a:spcAft>
              <a:defRPr/>
            </a:pPr>
            <a:r>
              <a:rPr lang="en-US" b="1" dirty="0" smtClean="0"/>
              <a:t>LEI partnered with Mac’s Backs for World Book Night, distributing free books to parents and students at LEI.</a:t>
            </a:r>
          </a:p>
          <a:p>
            <a:pPr marL="114300" indent="0" eaLnBrk="1" fontAlgn="auto" hangingPunct="1">
              <a:spcAft>
                <a:spcPts val="0"/>
              </a:spcAft>
              <a:buFont typeface="Arial" pitchFamily="34" charset="0"/>
              <a:buNone/>
              <a:defRPr/>
            </a:pPr>
            <a:endParaRPr lang="en-US" dirty="0"/>
          </a:p>
        </p:txBody>
      </p:sp>
    </p:spTree>
  </p:cSld>
  <p:clrMapOvr>
    <a:masterClrMapping/>
  </p:clrMapOvr>
  <p:transition spd="med" advClick="0" advTm="10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5450" y="304800"/>
            <a:ext cx="8261350" cy="914400"/>
          </a:xfrm>
        </p:spPr>
        <p:txBody>
          <a:bodyPr>
            <a:normAutofit fontScale="90000"/>
          </a:bodyPr>
          <a:lstStyle/>
          <a:p>
            <a:pPr eaLnBrk="1" fontAlgn="auto" hangingPunct="1">
              <a:spcAft>
                <a:spcPts val="0"/>
              </a:spcAft>
              <a:defRPr/>
            </a:pPr>
            <a:r>
              <a:rPr lang="en-US" b="1" dirty="0" smtClean="0">
                <a:solidFill>
                  <a:schemeClr val="accent1">
                    <a:lumMod val="75000"/>
                  </a:schemeClr>
                </a:solidFill>
              </a:rPr>
              <a:t>LEI’s Successes—</a:t>
            </a:r>
            <a:br>
              <a:rPr lang="en-US" b="1" dirty="0" smtClean="0">
                <a:solidFill>
                  <a:schemeClr val="accent1">
                    <a:lumMod val="75000"/>
                  </a:schemeClr>
                </a:solidFill>
              </a:rPr>
            </a:br>
            <a:r>
              <a:rPr lang="en-US" b="1" dirty="0" smtClean="0">
                <a:solidFill>
                  <a:schemeClr val="accent1">
                    <a:lumMod val="75000"/>
                  </a:schemeClr>
                </a:solidFill>
              </a:rPr>
              <a:t>Our Organization</a:t>
            </a:r>
            <a:endParaRPr lang="en-US" b="1" dirty="0">
              <a:solidFill>
                <a:schemeClr val="accent1">
                  <a:lumMod val="75000"/>
                </a:schemeClr>
              </a:solidFill>
            </a:endParaRPr>
          </a:p>
        </p:txBody>
      </p:sp>
      <p:sp>
        <p:nvSpPr>
          <p:cNvPr id="2" name="Content Placeholder 1"/>
          <p:cNvSpPr>
            <a:spLocks noGrp="1"/>
          </p:cNvSpPr>
          <p:nvPr>
            <p:ph idx="1"/>
          </p:nvPr>
        </p:nvSpPr>
        <p:spPr>
          <a:xfrm>
            <a:off x="228600" y="1219200"/>
            <a:ext cx="8610600" cy="5486400"/>
          </a:xfrm>
        </p:spPr>
        <p:style>
          <a:lnRef idx="1">
            <a:schemeClr val="accent2"/>
          </a:lnRef>
          <a:fillRef idx="2">
            <a:schemeClr val="accent2"/>
          </a:fillRef>
          <a:effectRef idx="1">
            <a:schemeClr val="accent2"/>
          </a:effectRef>
          <a:fontRef idx="minor">
            <a:schemeClr val="dk1"/>
          </a:fontRef>
        </p:style>
        <p:txBody>
          <a:bodyPr rtlCol="0">
            <a:normAutofit fontScale="25000" lnSpcReduction="20000"/>
          </a:bodyPr>
          <a:lstStyle/>
          <a:p>
            <a:pPr eaLnBrk="1" fontAlgn="auto" hangingPunct="1">
              <a:spcAft>
                <a:spcPts val="0"/>
              </a:spcAft>
              <a:buFont typeface="Arial" pitchFamily="34" charset="0"/>
              <a:buChar char="•"/>
              <a:defRPr/>
            </a:pPr>
            <a:endParaRPr lang="en-US" sz="2900" b="1" dirty="0" smtClean="0"/>
          </a:p>
          <a:p>
            <a:pPr marL="114300" indent="0" eaLnBrk="1" fontAlgn="auto" hangingPunct="1">
              <a:lnSpc>
                <a:spcPct val="120000"/>
              </a:lnSpc>
              <a:spcAft>
                <a:spcPts val="0"/>
              </a:spcAft>
              <a:buFont typeface="Arial" pitchFamily="34" charset="0"/>
              <a:buNone/>
              <a:defRPr/>
            </a:pPr>
            <a:r>
              <a:rPr lang="en-US" sz="4800" b="1" dirty="0" smtClean="0">
                <a:latin typeface="Arial Black" pitchFamily="34" charset="0"/>
              </a:rPr>
              <a:t>After securing the fiscal sponsorship of Greater Cleveland Neighborhood Association, LEI became a separate 501c3.  We remain connected with GCNCA due to our continued contract for their financial and IT services.</a:t>
            </a:r>
          </a:p>
          <a:p>
            <a:pPr marL="114300" indent="0" eaLnBrk="1" fontAlgn="auto" hangingPunct="1">
              <a:lnSpc>
                <a:spcPct val="120000"/>
              </a:lnSpc>
              <a:spcAft>
                <a:spcPts val="0"/>
              </a:spcAft>
              <a:buFont typeface="Arial" pitchFamily="34" charset="0"/>
              <a:buNone/>
              <a:defRPr/>
            </a:pPr>
            <a:endParaRPr lang="en-US" sz="3200" b="1" dirty="0">
              <a:latin typeface="Arial Black" pitchFamily="34" charset="0"/>
            </a:endParaRPr>
          </a:p>
          <a:p>
            <a:pPr marL="114300" indent="0" eaLnBrk="1" fontAlgn="auto" hangingPunct="1">
              <a:lnSpc>
                <a:spcPct val="120000"/>
              </a:lnSpc>
              <a:spcAft>
                <a:spcPts val="0"/>
              </a:spcAft>
              <a:buFont typeface="Arial" pitchFamily="34" charset="0"/>
              <a:buNone/>
              <a:defRPr/>
            </a:pPr>
            <a:r>
              <a:rPr lang="en-US" sz="4800" b="1" dirty="0">
                <a:latin typeface="Arial Black" pitchFamily="34" charset="0"/>
              </a:rPr>
              <a:t>LEI developed </a:t>
            </a:r>
            <a:r>
              <a:rPr lang="en-US" sz="4800" b="1" dirty="0" smtClean="0">
                <a:latin typeface="Arial Black" pitchFamily="34" charset="0"/>
              </a:rPr>
              <a:t>a dedicated</a:t>
            </a:r>
            <a:r>
              <a:rPr lang="en-US" sz="4800" b="1" dirty="0">
                <a:latin typeface="Arial Black" pitchFamily="34" charset="0"/>
              </a:rPr>
              <a:t>, working board, </a:t>
            </a:r>
            <a:r>
              <a:rPr lang="en-US" sz="4800" b="1" dirty="0" smtClean="0">
                <a:latin typeface="Arial Black" pitchFamily="34" charset="0"/>
              </a:rPr>
              <a:t> advisory </a:t>
            </a:r>
            <a:r>
              <a:rPr lang="en-US" sz="4800" b="1" dirty="0">
                <a:latin typeface="Arial Black" pitchFamily="34" charset="0"/>
              </a:rPr>
              <a:t>board and committees. </a:t>
            </a:r>
            <a:endParaRPr lang="en-US" sz="4800" b="1" dirty="0" smtClean="0">
              <a:latin typeface="Arial Black" pitchFamily="34" charset="0"/>
            </a:endParaRPr>
          </a:p>
          <a:p>
            <a:pPr marL="114300" indent="0" eaLnBrk="1" fontAlgn="auto" hangingPunct="1">
              <a:lnSpc>
                <a:spcPct val="120000"/>
              </a:lnSpc>
              <a:spcAft>
                <a:spcPts val="0"/>
              </a:spcAft>
              <a:buFont typeface="Arial" pitchFamily="34" charset="0"/>
              <a:buNone/>
              <a:defRPr/>
            </a:pPr>
            <a:endParaRPr lang="en-US" sz="3200" b="1" dirty="0" smtClean="0">
              <a:latin typeface="Arial Black" pitchFamily="34" charset="0"/>
            </a:endParaRPr>
          </a:p>
          <a:p>
            <a:pPr marL="114300" indent="0" eaLnBrk="1" fontAlgn="auto" hangingPunct="1">
              <a:lnSpc>
                <a:spcPct val="120000"/>
              </a:lnSpc>
              <a:spcAft>
                <a:spcPts val="0"/>
              </a:spcAft>
              <a:buFont typeface="Arial" pitchFamily="34" charset="0"/>
              <a:buNone/>
              <a:defRPr/>
            </a:pPr>
            <a:r>
              <a:rPr lang="en-US" sz="4800" b="1" dirty="0" smtClean="0">
                <a:latin typeface="Arial Black" pitchFamily="34" charset="0"/>
              </a:rPr>
              <a:t>LEI launched a modest networked computer lab with six laptops for student use.   The lab also includes a networked printer and binding machine for student publications.</a:t>
            </a:r>
          </a:p>
          <a:p>
            <a:pPr marL="114300" indent="0" eaLnBrk="1" fontAlgn="auto" hangingPunct="1">
              <a:lnSpc>
                <a:spcPct val="120000"/>
              </a:lnSpc>
              <a:spcAft>
                <a:spcPts val="0"/>
              </a:spcAft>
              <a:buFont typeface="Arial" pitchFamily="34" charset="0"/>
              <a:buNone/>
              <a:defRPr/>
            </a:pPr>
            <a:endParaRPr lang="en-US" sz="3200" b="1" dirty="0" smtClean="0">
              <a:latin typeface="Arial Black" pitchFamily="34" charset="0"/>
            </a:endParaRPr>
          </a:p>
          <a:p>
            <a:pPr marL="114300" indent="0" eaLnBrk="1" fontAlgn="auto" hangingPunct="1">
              <a:lnSpc>
                <a:spcPct val="120000"/>
              </a:lnSpc>
              <a:spcAft>
                <a:spcPts val="0"/>
              </a:spcAft>
              <a:buFont typeface="Arial" pitchFamily="34" charset="0"/>
              <a:buNone/>
              <a:defRPr/>
            </a:pPr>
            <a:r>
              <a:rPr lang="en-US" sz="4800" b="1" dirty="0">
                <a:latin typeface="Arial Black" pitchFamily="34" charset="0"/>
              </a:rPr>
              <a:t>LEI collected in-kind donations to furnish our new site, and we are actively pursuing other sources of in-kind support.</a:t>
            </a:r>
          </a:p>
          <a:p>
            <a:pPr marL="114300" indent="0" eaLnBrk="1" fontAlgn="auto" hangingPunct="1">
              <a:lnSpc>
                <a:spcPct val="120000"/>
              </a:lnSpc>
              <a:spcAft>
                <a:spcPts val="0"/>
              </a:spcAft>
              <a:buFont typeface="Arial" pitchFamily="34" charset="0"/>
              <a:buNone/>
              <a:defRPr/>
            </a:pPr>
            <a:endParaRPr lang="en-US" sz="3200" b="1" dirty="0" smtClean="0">
              <a:latin typeface="Arial Black" pitchFamily="34" charset="0"/>
            </a:endParaRPr>
          </a:p>
          <a:p>
            <a:pPr marL="114300" indent="0" eaLnBrk="1" fontAlgn="auto" hangingPunct="1">
              <a:lnSpc>
                <a:spcPct val="120000"/>
              </a:lnSpc>
              <a:spcAft>
                <a:spcPts val="0"/>
              </a:spcAft>
              <a:buFont typeface="Arial" pitchFamily="34" charset="0"/>
              <a:buNone/>
              <a:defRPr/>
            </a:pPr>
            <a:r>
              <a:rPr lang="en-US" sz="4800" b="1" dirty="0" smtClean="0">
                <a:latin typeface="Arial Black" pitchFamily="34" charset="0"/>
              </a:rPr>
              <a:t>LEI increased revenue by offering writing residencies to private schools and other youth-serving organizations.</a:t>
            </a:r>
          </a:p>
          <a:p>
            <a:pPr marL="114300" indent="0" eaLnBrk="1" fontAlgn="auto" hangingPunct="1">
              <a:lnSpc>
                <a:spcPct val="120000"/>
              </a:lnSpc>
              <a:spcAft>
                <a:spcPts val="0"/>
              </a:spcAft>
              <a:buFont typeface="Arial" pitchFamily="34" charset="0"/>
              <a:buNone/>
              <a:defRPr/>
            </a:pPr>
            <a:endParaRPr lang="en-US" sz="3200" b="1" dirty="0" smtClean="0">
              <a:latin typeface="Arial Black" pitchFamily="34" charset="0"/>
            </a:endParaRPr>
          </a:p>
          <a:p>
            <a:pPr marL="114300" indent="0" eaLnBrk="1" fontAlgn="auto" hangingPunct="1">
              <a:lnSpc>
                <a:spcPct val="120000"/>
              </a:lnSpc>
              <a:spcAft>
                <a:spcPts val="0"/>
              </a:spcAft>
              <a:buFont typeface="Arial" pitchFamily="34" charset="0"/>
              <a:buNone/>
              <a:defRPr/>
            </a:pPr>
            <a:r>
              <a:rPr lang="en-US" sz="4800" b="1" dirty="0" smtClean="0">
                <a:latin typeface="Arial Black" pitchFamily="34" charset="0"/>
              </a:rPr>
              <a:t>LEI held a fall celebration and spring benefit in Cleveland Heights to build community support and raise funds.</a:t>
            </a:r>
          </a:p>
          <a:p>
            <a:pPr marL="114300" indent="0" eaLnBrk="1" fontAlgn="auto" hangingPunct="1">
              <a:lnSpc>
                <a:spcPct val="120000"/>
              </a:lnSpc>
              <a:spcAft>
                <a:spcPts val="0"/>
              </a:spcAft>
              <a:buFont typeface="Arial" pitchFamily="34" charset="0"/>
              <a:buNone/>
              <a:defRPr/>
            </a:pPr>
            <a:endParaRPr lang="en-US" sz="3200" b="1" dirty="0" smtClean="0">
              <a:latin typeface="Arial Black" pitchFamily="34" charset="0"/>
            </a:endParaRPr>
          </a:p>
          <a:p>
            <a:pPr marL="114300" indent="0" eaLnBrk="1" fontAlgn="auto" hangingPunct="1">
              <a:lnSpc>
                <a:spcPct val="120000"/>
              </a:lnSpc>
              <a:spcAft>
                <a:spcPts val="0"/>
              </a:spcAft>
              <a:buFont typeface="Arial" pitchFamily="34" charset="0"/>
              <a:buNone/>
              <a:defRPr/>
            </a:pPr>
            <a:r>
              <a:rPr lang="en-US" sz="4800" b="1" dirty="0" smtClean="0">
                <a:latin typeface="Arial Black" pitchFamily="34" charset="0"/>
              </a:rPr>
              <a:t>LEI held its first annual campaign.</a:t>
            </a:r>
          </a:p>
          <a:p>
            <a:pPr marL="114300" indent="0" eaLnBrk="1" fontAlgn="auto" hangingPunct="1">
              <a:lnSpc>
                <a:spcPct val="120000"/>
              </a:lnSpc>
              <a:spcAft>
                <a:spcPts val="0"/>
              </a:spcAft>
              <a:buFont typeface="Arial" pitchFamily="34" charset="0"/>
              <a:buNone/>
              <a:defRPr/>
            </a:pPr>
            <a:endParaRPr lang="en-US" sz="3200" b="1" dirty="0" smtClean="0">
              <a:latin typeface="Arial Black" pitchFamily="34" charset="0"/>
            </a:endParaRPr>
          </a:p>
          <a:p>
            <a:pPr marL="114300" indent="0" eaLnBrk="1" fontAlgn="auto" hangingPunct="1">
              <a:lnSpc>
                <a:spcPct val="120000"/>
              </a:lnSpc>
              <a:spcAft>
                <a:spcPts val="0"/>
              </a:spcAft>
              <a:buFont typeface="Arial" pitchFamily="34" charset="0"/>
              <a:buNone/>
              <a:defRPr/>
            </a:pPr>
            <a:r>
              <a:rPr lang="en-US" sz="4800" b="1" dirty="0" smtClean="0">
                <a:latin typeface="Arial Black" pitchFamily="34" charset="0"/>
              </a:rPr>
              <a:t>LEI joined BVU and Cuyahoga Arts Education Consortium, developing connections with other nonprofits and community partners.</a:t>
            </a:r>
          </a:p>
          <a:p>
            <a:pPr marL="114300" indent="0" eaLnBrk="1" fontAlgn="auto" hangingPunct="1">
              <a:lnSpc>
                <a:spcPct val="120000"/>
              </a:lnSpc>
              <a:spcAft>
                <a:spcPts val="0"/>
              </a:spcAft>
              <a:buFont typeface="Arial" pitchFamily="34" charset="0"/>
              <a:buNone/>
              <a:defRPr/>
            </a:pPr>
            <a:endParaRPr lang="en-US" sz="3200" b="1" dirty="0" smtClean="0">
              <a:latin typeface="Arial Black" pitchFamily="34" charset="0"/>
            </a:endParaRPr>
          </a:p>
          <a:p>
            <a:pPr marL="114300" indent="0" eaLnBrk="1" fontAlgn="auto" hangingPunct="1">
              <a:lnSpc>
                <a:spcPct val="120000"/>
              </a:lnSpc>
              <a:spcAft>
                <a:spcPts val="0"/>
              </a:spcAft>
              <a:buFont typeface="Arial" pitchFamily="34" charset="0"/>
              <a:buNone/>
              <a:defRPr/>
            </a:pPr>
            <a:r>
              <a:rPr lang="en-US" sz="4800" b="1" dirty="0" smtClean="0">
                <a:latin typeface="Arial Black" pitchFamily="34" charset="0"/>
              </a:rPr>
              <a:t>LEI hosted two breakfasts for foundations, organizations, and community members to introduce them to our mission and program.</a:t>
            </a:r>
          </a:p>
          <a:p>
            <a:pPr marL="114300" indent="0" eaLnBrk="1" fontAlgn="auto" hangingPunct="1">
              <a:lnSpc>
                <a:spcPct val="120000"/>
              </a:lnSpc>
              <a:spcAft>
                <a:spcPts val="0"/>
              </a:spcAft>
              <a:buFont typeface="Arial" pitchFamily="34" charset="0"/>
              <a:buNone/>
              <a:defRPr/>
            </a:pPr>
            <a:endParaRPr lang="en-US" sz="3200" b="1" dirty="0" smtClean="0">
              <a:latin typeface="Arial Black" pitchFamily="34" charset="0"/>
            </a:endParaRPr>
          </a:p>
          <a:p>
            <a:pPr marL="114300" indent="0" eaLnBrk="1" fontAlgn="auto" hangingPunct="1">
              <a:lnSpc>
                <a:spcPct val="120000"/>
              </a:lnSpc>
              <a:spcAft>
                <a:spcPts val="0"/>
              </a:spcAft>
              <a:buFont typeface="Arial" pitchFamily="34" charset="0"/>
              <a:buNone/>
              <a:defRPr/>
            </a:pPr>
            <a:r>
              <a:rPr lang="en-US" sz="4800" b="1" dirty="0" smtClean="0">
                <a:latin typeface="Arial Black" pitchFamily="34" charset="0"/>
              </a:rPr>
              <a:t>LEI has been selected as a host site through Northeast Ohio Literacy Corps.  Beginning in September 2012,  an </a:t>
            </a:r>
            <a:r>
              <a:rPr lang="en-US" sz="4800" b="1" dirty="0" err="1" smtClean="0">
                <a:latin typeface="Arial Black" pitchFamily="34" charset="0"/>
              </a:rPr>
              <a:t>Americorps</a:t>
            </a:r>
            <a:r>
              <a:rPr lang="en-US" sz="4800" b="1" dirty="0" smtClean="0">
                <a:latin typeface="Arial Black" pitchFamily="34" charset="0"/>
              </a:rPr>
              <a:t>  Member will serve full-time as the after school Ink Spot and volunteer coordinator.</a:t>
            </a:r>
          </a:p>
          <a:p>
            <a:pPr marL="114300" indent="0" eaLnBrk="1" fontAlgn="auto" hangingPunct="1">
              <a:spcAft>
                <a:spcPts val="0"/>
              </a:spcAft>
              <a:buFont typeface="Arial" pitchFamily="34" charset="0"/>
              <a:buNone/>
              <a:defRPr/>
            </a:pPr>
            <a:endParaRPr lang="en-US" dirty="0"/>
          </a:p>
        </p:txBody>
      </p:sp>
    </p:spTree>
  </p:cSld>
  <p:clrMapOvr>
    <a:masterClrMapping/>
  </p:clrMapOvr>
  <p:transition spd="med" advClick="0" advTm="10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838200" y="457200"/>
          <a:ext cx="7467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Click="0" advTm="10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35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srcRect r="-1605" b="22170"/>
          <a:stretch/>
        </p:blipFill>
        <p:spPr>
          <a:xfrm rot="334499">
            <a:off x="5798532" y="431237"/>
            <a:ext cx="2787232" cy="3784490"/>
          </a:xfrm>
          <a:prstGeom prst="rect">
            <a:avLst/>
          </a:prstGeom>
          <a:ln w="31750"/>
        </p:spPr>
        <p:style>
          <a:lnRef idx="1">
            <a:schemeClr val="accent1"/>
          </a:lnRef>
          <a:fillRef idx="2">
            <a:schemeClr val="accent1"/>
          </a:fillRef>
          <a:effectRef idx="1">
            <a:schemeClr val="accent1"/>
          </a:effectRef>
          <a:fontRef idx="minor">
            <a:schemeClr val="dk1"/>
          </a:fontRef>
        </p:style>
      </p:pic>
      <p:pic>
        <p:nvPicPr>
          <p:cNvPr id="17" name="Picture 16"/>
          <p:cNvPicPr>
            <a:picLocks noChangeAspect="1"/>
          </p:cNvPicPr>
          <p:nvPr/>
        </p:nvPicPr>
        <p:blipFill rotWithShape="1">
          <a:blip r:embed="rId3" cstate="print"/>
          <a:srcRect r="8121" b="32037"/>
          <a:stretch/>
        </p:blipFill>
        <p:spPr>
          <a:xfrm rot="21306112">
            <a:off x="527996" y="454027"/>
            <a:ext cx="3649371" cy="3599243"/>
          </a:xfrm>
          <a:prstGeom prst="rect">
            <a:avLst/>
          </a:prstGeom>
          <a:ln w="38100"/>
        </p:spPr>
        <p:style>
          <a:lnRef idx="1">
            <a:schemeClr val="accent1"/>
          </a:lnRef>
          <a:fillRef idx="2">
            <a:schemeClr val="accent1"/>
          </a:fillRef>
          <a:effectRef idx="1">
            <a:schemeClr val="accent1"/>
          </a:effectRef>
          <a:fontRef idx="minor">
            <a:schemeClr val="dk1"/>
          </a:fontRef>
        </p:style>
      </p:pic>
      <p:sp>
        <p:nvSpPr>
          <p:cNvPr id="2" name="TextBox 1"/>
          <p:cNvSpPr txBox="1"/>
          <p:nvPr/>
        </p:nvSpPr>
        <p:spPr>
          <a:xfrm>
            <a:off x="533633" y="4457205"/>
            <a:ext cx="8153167" cy="2286000"/>
          </a:xfrm>
          <a:prstGeom prst="rect">
            <a:avLst/>
          </a:prstGeom>
          <a:noFill/>
        </p:spPr>
        <p:txBody>
          <a:bodyPr wrap="square" rtlCol="0">
            <a:spAutoFit/>
          </a:bodyPr>
          <a:lstStyle/>
          <a:p>
            <a:pPr algn="ctr" fontAlgn="auto">
              <a:spcBef>
                <a:spcPts val="0"/>
              </a:spcBef>
              <a:spcAft>
                <a:spcPts val="0"/>
              </a:spcAft>
              <a:defRPr/>
            </a:pPr>
            <a:r>
              <a:rPr lang="en-US" b="1" dirty="0">
                <a:latin typeface="Century Gothic" pitchFamily="34" charset="0"/>
                <a:ea typeface="Calibri"/>
                <a:cs typeface="Times New Roman"/>
              </a:rPr>
              <a:t>Purple</a:t>
            </a:r>
            <a:br>
              <a:rPr lang="en-US" b="1" dirty="0">
                <a:latin typeface="Century Gothic" pitchFamily="34" charset="0"/>
                <a:ea typeface="Calibri"/>
                <a:cs typeface="Times New Roman"/>
              </a:rPr>
            </a:br>
            <a:r>
              <a:rPr lang="en-US" b="1" dirty="0">
                <a:latin typeface="Century Gothic" pitchFamily="34" charset="0"/>
                <a:ea typeface="Calibri"/>
                <a:cs typeface="Times New Roman"/>
              </a:rPr>
              <a:t>I am blue to yellow, depending on my mood</a:t>
            </a:r>
          </a:p>
          <a:p>
            <a:pPr algn="ctr" fontAlgn="auto">
              <a:spcBef>
                <a:spcPts val="0"/>
              </a:spcBef>
              <a:spcAft>
                <a:spcPts val="0"/>
              </a:spcAft>
              <a:defRPr/>
            </a:pPr>
            <a:r>
              <a:rPr lang="en-US" b="1" dirty="0">
                <a:latin typeface="Century Gothic" pitchFamily="34" charset="0"/>
                <a:ea typeface="Calibri"/>
                <a:cs typeface="Times New Roman"/>
              </a:rPr>
              <a:t>Like a flower blooming or a rose bushes’ thorns.</a:t>
            </a:r>
          </a:p>
          <a:p>
            <a:pPr algn="ctr" fontAlgn="auto">
              <a:spcBef>
                <a:spcPts val="0"/>
              </a:spcBef>
              <a:spcAft>
                <a:spcPts val="0"/>
              </a:spcAft>
              <a:defRPr/>
            </a:pPr>
            <a:r>
              <a:rPr lang="en-US" b="1" dirty="0">
                <a:latin typeface="Century Gothic" pitchFamily="34" charset="0"/>
                <a:ea typeface="Calibri"/>
                <a:cs typeface="Times New Roman"/>
              </a:rPr>
              <a:t>I am not a tool, to be used to people’s advantage.</a:t>
            </a:r>
          </a:p>
          <a:p>
            <a:pPr algn="ctr" fontAlgn="auto">
              <a:spcBef>
                <a:spcPts val="0"/>
              </a:spcBef>
              <a:spcAft>
                <a:spcPts val="0"/>
              </a:spcAft>
              <a:defRPr/>
            </a:pPr>
            <a:r>
              <a:rPr lang="en-US" b="1" dirty="0">
                <a:latin typeface="Century Gothic" pitchFamily="34" charset="0"/>
                <a:ea typeface="Calibri"/>
                <a:cs typeface="Times New Roman"/>
              </a:rPr>
              <a:t>I am not alone in a crowd, for there are people like me.</a:t>
            </a:r>
          </a:p>
          <a:p>
            <a:pPr algn="ctr" fontAlgn="auto">
              <a:spcBef>
                <a:spcPts val="0"/>
              </a:spcBef>
              <a:spcAft>
                <a:spcPts val="0"/>
              </a:spcAft>
              <a:defRPr/>
            </a:pPr>
            <a:r>
              <a:rPr lang="en-US" b="1" dirty="0">
                <a:latin typeface="Century Gothic" pitchFamily="34" charset="0"/>
                <a:ea typeface="Calibri"/>
                <a:cs typeface="Times New Roman"/>
              </a:rPr>
              <a:t>I am in the worlds I create when I write.</a:t>
            </a:r>
          </a:p>
          <a:p>
            <a:pPr algn="ctr" fontAlgn="auto">
              <a:spcBef>
                <a:spcPts val="0"/>
              </a:spcBef>
              <a:spcAft>
                <a:spcPts val="0"/>
              </a:spcAft>
              <a:defRPr/>
            </a:pPr>
            <a:r>
              <a:rPr lang="en-US" b="1" dirty="0">
                <a:latin typeface="Century Gothic" pitchFamily="34" charset="0"/>
                <a:ea typeface="Calibri"/>
                <a:cs typeface="Times New Roman"/>
              </a:rPr>
              <a:t>I am not in a movie; this is real</a:t>
            </a:r>
            <a:r>
              <a:rPr lang="en-US" dirty="0">
                <a:latin typeface="Century Gothic" pitchFamily="34" charset="0"/>
                <a:ea typeface="Calibri"/>
                <a:cs typeface="Times New Roman"/>
              </a:rPr>
              <a:t>.</a:t>
            </a:r>
          </a:p>
          <a:p>
            <a:pPr algn="ctr" fontAlgn="auto">
              <a:lnSpc>
                <a:spcPct val="115000"/>
              </a:lnSpc>
              <a:spcBef>
                <a:spcPts val="0"/>
              </a:spcBef>
              <a:spcAft>
                <a:spcPts val="1000"/>
              </a:spcAft>
              <a:defRPr/>
            </a:pPr>
            <a:r>
              <a:rPr lang="en-US" b="1" dirty="0" err="1">
                <a:latin typeface="Century Gothic" pitchFamily="34" charset="0"/>
                <a:ea typeface="Calibri"/>
                <a:cs typeface="Times New Roman"/>
              </a:rPr>
              <a:t>Anabel</a:t>
            </a:r>
            <a:endParaRPr lang="en-US" dirty="0">
              <a:latin typeface="Century Gothic" pitchFamily="34" charset="0"/>
              <a:ea typeface="Calibri"/>
              <a:cs typeface="Times New Roman"/>
            </a:endParaRPr>
          </a:p>
          <a:p>
            <a:pPr fontAlgn="auto">
              <a:spcBef>
                <a:spcPts val="0"/>
              </a:spcBef>
              <a:spcAft>
                <a:spcPts val="0"/>
              </a:spcAft>
              <a:defRPr/>
            </a:pPr>
            <a:endParaRPr lang="en-US" dirty="0"/>
          </a:p>
          <a:p>
            <a:endParaRPr lang="en-US" dirty="0"/>
          </a:p>
        </p:txBody>
      </p:sp>
    </p:spTree>
  </p:cSld>
  <p:clrMapOvr>
    <a:masterClrMapping/>
  </p:clrMapOvr>
  <p:transition spd="med" advClick="0" advTm="1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425450" y="407988"/>
            <a:ext cx="8261350" cy="1268412"/>
          </a:xfrm>
        </p:spPr>
        <p:txBody>
          <a:bodyPr wrap="square" numCol="1" anchorCtr="0" compatLnSpc="1">
            <a:prstTxWarp prst="textNoShape">
              <a:avLst/>
            </a:prstTxWarp>
          </a:bodyPr>
          <a:lstStyle/>
          <a:p>
            <a:pPr eaLnBrk="1" hangingPunct="1"/>
            <a:r>
              <a:rPr lang="en-US" sz="1600" b="1" cap="none" smtClean="0"/>
              <a:t>Lake Erie Ink (LEI) provides high quality out-of-school activities and in-school project-based programs for youth which improve literacy, writing fluency, creative expression, and critical thinking in a safe and nurturing space.</a:t>
            </a:r>
          </a:p>
        </p:txBody>
      </p:sp>
      <p:pic>
        <p:nvPicPr>
          <p:cNvPr id="7" name="Content Placeholder 6"/>
          <p:cNvPicPr>
            <a:picLocks noGrp="1" noChangeAspect="1"/>
          </p:cNvPicPr>
          <p:nvPr>
            <p:ph sz="half" idx="2"/>
          </p:nvPr>
        </p:nvPicPr>
        <p:blipFill rotWithShape="1">
          <a:blip r:embed="rId2" cstate="print"/>
          <a:srcRect r="551" b="18182"/>
          <a:stretch/>
        </p:blipFill>
        <p:spPr>
          <a:xfrm>
            <a:off x="1066800" y="1981200"/>
            <a:ext cx="7039066" cy="4343400"/>
          </a:xfrm>
          <a:ln w="127000" cap="sq">
            <a:solidFill>
              <a:schemeClr val="accent4">
                <a:lumMod val="50000"/>
              </a:schemeClr>
            </a:solidFill>
          </a:ln>
          <a:effectLst>
            <a:outerShdw blurRad="57150" dist="50800" dir="2700000" algn="tl" rotWithShape="0">
              <a:srgbClr val="000000">
                <a:alpha val="40000"/>
              </a:srgbClr>
            </a:outerShdw>
          </a:effectLst>
        </p:spPr>
      </p:pic>
    </p:spTree>
  </p:cSld>
  <p:clrMapOvr>
    <a:masterClrMapping/>
  </p:clrMapOvr>
  <p:transition spd="med" advClick="0" advTm="1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05200" y="533400"/>
          <a:ext cx="5105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p:cNvSpPr>
            <a:spLocks noGrp="1"/>
          </p:cNvSpPr>
          <p:nvPr>
            <p:ph type="body" sz="half" idx="2"/>
          </p:nvPr>
        </p:nvSpPr>
        <p:spPr>
          <a:xfrm>
            <a:off x="609600" y="1600200"/>
            <a:ext cx="2590800" cy="3429000"/>
          </a:xfrm>
          <a:solidFill>
            <a:schemeClr val="bg1"/>
          </a:solidFill>
        </p:spPr>
        <p:txBody>
          <a:bodyPr rtlCol="0">
            <a:noAutofit/>
          </a:bodyPr>
          <a:lstStyle/>
          <a:p>
            <a:pPr eaLnBrk="1" fontAlgn="auto" hangingPunct="1">
              <a:spcAft>
                <a:spcPts val="0"/>
              </a:spcAft>
              <a:buFont typeface="Arial" pitchFamily="34" charset="0"/>
              <a:buNone/>
              <a:defRPr/>
            </a:pPr>
            <a:r>
              <a:rPr lang="en-US" sz="2000" b="1" i="1" dirty="0" smtClean="0"/>
              <a:t>Lake Erie Ink provides creative expression opportunities and academic support to youth in the Greater Cleveland community.</a:t>
            </a:r>
          </a:p>
          <a:p>
            <a:pPr eaLnBrk="1" fontAlgn="auto" hangingPunct="1">
              <a:spcAft>
                <a:spcPts val="0"/>
              </a:spcAft>
              <a:buFont typeface="Arial" pitchFamily="34" charset="0"/>
              <a:buNone/>
              <a:defRPr/>
            </a:pPr>
            <a:r>
              <a:rPr lang="en-US" sz="2400" b="1" dirty="0" smtClean="0"/>
              <a:t>How do we do this?</a:t>
            </a:r>
            <a:endParaRPr lang="en-US" sz="2400" b="1" dirty="0"/>
          </a:p>
        </p:txBody>
      </p:sp>
    </p:spTree>
  </p:cSld>
  <p:clrMapOvr>
    <a:masterClrMapping/>
  </p:clrMapOvr>
  <p:transition spd="med" advClick="0" advTm="1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solidFill>
                  <a:schemeClr val="accent1">
                    <a:lumMod val="75000"/>
                  </a:schemeClr>
                </a:solidFill>
              </a:rPr>
              <a:t>Since June 2011, LEI has…</a:t>
            </a:r>
            <a:endParaRPr lang="en-US" b="1" dirty="0">
              <a:solidFill>
                <a:schemeClr val="accent1">
                  <a:lumMod val="75000"/>
                </a:schemeClr>
              </a:solidFill>
            </a:endParaRPr>
          </a:p>
        </p:txBody>
      </p:sp>
      <p:graphicFrame>
        <p:nvGraphicFramePr>
          <p:cNvPr id="4" name="Content Placeholder 3"/>
          <p:cNvGraphicFramePr>
            <a:graphicFrameLocks noGrp="1"/>
          </p:cNvGraphicFramePr>
          <p:nvPr>
            <p:ph idx="1"/>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Click="0" advTm="1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887412"/>
          </a:xfrm>
        </p:spPr>
        <p:txBody>
          <a:bodyPr/>
          <a:lstStyle/>
          <a:p>
            <a:pPr eaLnBrk="1" fontAlgn="auto" hangingPunct="1">
              <a:spcAft>
                <a:spcPts val="0"/>
              </a:spcAft>
              <a:defRPr/>
            </a:pPr>
            <a:r>
              <a:rPr lang="en-US" b="1" dirty="0" smtClean="0">
                <a:solidFill>
                  <a:schemeClr val="accent1">
                    <a:lumMod val="75000"/>
                  </a:schemeClr>
                </a:solidFill>
              </a:rPr>
              <a:t>Who We Serve…</a:t>
            </a:r>
            <a:endParaRPr lang="en-US" b="1" dirty="0">
              <a:solidFill>
                <a:schemeClr val="accent1">
                  <a:lumMod val="75000"/>
                </a:schemeClr>
              </a:solidFill>
            </a:endParaRPr>
          </a:p>
        </p:txBody>
      </p:sp>
      <p:sp>
        <p:nvSpPr>
          <p:cNvPr id="12291" name="Content Placeholder 4"/>
          <p:cNvSpPr>
            <a:spLocks noGrp="1"/>
          </p:cNvSpPr>
          <p:nvPr>
            <p:ph idx="1"/>
          </p:nvPr>
        </p:nvSpPr>
        <p:spPr>
          <a:xfrm>
            <a:off x="304800" y="1752600"/>
            <a:ext cx="8610600" cy="4373563"/>
          </a:xfrm>
        </p:spPr>
        <p:txBody>
          <a:bodyPr/>
          <a:lstStyle/>
          <a:p>
            <a:pPr marL="114300" indent="0" eaLnBrk="1" hangingPunct="1">
              <a:buFont typeface="Arial" charset="0"/>
              <a:buNone/>
            </a:pPr>
            <a:endParaRPr lang="en-US" smtClean="0"/>
          </a:p>
        </p:txBody>
      </p:sp>
      <p:sp>
        <p:nvSpPr>
          <p:cNvPr id="9" name="Rectangle 8"/>
          <p:cNvSpPr/>
          <p:nvPr/>
        </p:nvSpPr>
        <p:spPr>
          <a:xfrm>
            <a:off x="381000" y="1295400"/>
            <a:ext cx="8458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t>Since June of 2011, LEI has served over 218 unduplicated youth on site, representing over 20 schools in 7 public school districts (including CH-UH, Cleveland, Euclid, Shaker, Solon, and Orange), and at least 4 private schools</a:t>
            </a:r>
            <a:r>
              <a:rPr lang="en-US" dirty="0"/>
              <a:t>.  </a:t>
            </a:r>
          </a:p>
        </p:txBody>
      </p:sp>
      <p:sp>
        <p:nvSpPr>
          <p:cNvPr id="10" name="Rectangle 9"/>
          <p:cNvSpPr/>
          <p:nvPr/>
        </p:nvSpPr>
        <p:spPr>
          <a:xfrm>
            <a:off x="374650" y="2590800"/>
            <a:ext cx="84582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t>Of youth participating during the 2011-2012 school year—</a:t>
            </a:r>
          </a:p>
          <a:p>
            <a:pPr marL="285750" indent="-285750" fontAlgn="auto">
              <a:spcBef>
                <a:spcPts val="0"/>
              </a:spcBef>
              <a:spcAft>
                <a:spcPts val="0"/>
              </a:spcAft>
              <a:buFont typeface="Arial" pitchFamily="34" charset="0"/>
              <a:buChar char="•"/>
              <a:defRPr/>
            </a:pPr>
            <a:r>
              <a:rPr lang="en-US" b="1" dirty="0"/>
              <a:t>44% self-identified as Caucasian</a:t>
            </a:r>
          </a:p>
          <a:p>
            <a:pPr marL="285750" indent="-285750" fontAlgn="auto">
              <a:spcBef>
                <a:spcPts val="0"/>
              </a:spcBef>
              <a:spcAft>
                <a:spcPts val="0"/>
              </a:spcAft>
              <a:buFont typeface="Arial" pitchFamily="34" charset="0"/>
              <a:buChar char="•"/>
              <a:defRPr/>
            </a:pPr>
            <a:r>
              <a:rPr lang="en-US" b="1" dirty="0"/>
              <a:t>36% self-identified as African American</a:t>
            </a:r>
          </a:p>
          <a:p>
            <a:pPr marL="285750" indent="-285750" fontAlgn="auto">
              <a:spcBef>
                <a:spcPts val="0"/>
              </a:spcBef>
              <a:spcAft>
                <a:spcPts val="0"/>
              </a:spcAft>
              <a:buFont typeface="Arial" pitchFamily="34" charset="0"/>
              <a:buChar char="•"/>
              <a:defRPr/>
            </a:pPr>
            <a:r>
              <a:rPr lang="en-US" b="1" dirty="0"/>
              <a:t>8% self-identified as bi-racial</a:t>
            </a:r>
          </a:p>
          <a:p>
            <a:pPr marL="285750" indent="-285750" fontAlgn="auto">
              <a:spcBef>
                <a:spcPts val="0"/>
              </a:spcBef>
              <a:spcAft>
                <a:spcPts val="0"/>
              </a:spcAft>
              <a:buFont typeface="Arial" pitchFamily="34" charset="0"/>
              <a:buChar char="•"/>
              <a:defRPr/>
            </a:pPr>
            <a:r>
              <a:rPr lang="en-US" b="1" dirty="0"/>
              <a:t>2% self-identified as Asian</a:t>
            </a:r>
          </a:p>
          <a:p>
            <a:pPr marL="285750" indent="-285750" fontAlgn="auto">
              <a:spcBef>
                <a:spcPts val="0"/>
              </a:spcBef>
              <a:spcAft>
                <a:spcPts val="0"/>
              </a:spcAft>
              <a:buFont typeface="Arial" pitchFamily="34" charset="0"/>
              <a:buChar char="•"/>
              <a:defRPr/>
            </a:pPr>
            <a:r>
              <a:rPr lang="en-US" b="1" dirty="0"/>
              <a:t>2% self-identified as Latin(a)</a:t>
            </a:r>
          </a:p>
          <a:p>
            <a:pPr marL="285750" indent="-285750" fontAlgn="auto">
              <a:spcBef>
                <a:spcPts val="0"/>
              </a:spcBef>
              <a:spcAft>
                <a:spcPts val="0"/>
              </a:spcAft>
              <a:buFont typeface="Arial" pitchFamily="34" charset="0"/>
              <a:buChar char="•"/>
              <a:defRPr/>
            </a:pPr>
            <a:r>
              <a:rPr lang="en-US" b="1" dirty="0"/>
              <a:t>And 6% did not self-identify.  </a:t>
            </a:r>
          </a:p>
        </p:txBody>
      </p:sp>
      <p:sp>
        <p:nvSpPr>
          <p:cNvPr id="11" name="Rectangle 10"/>
          <p:cNvSpPr/>
          <p:nvPr/>
        </p:nvSpPr>
        <p:spPr>
          <a:xfrm>
            <a:off x="374650" y="4724400"/>
            <a:ext cx="8458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t>Of total quarterly registered participants:</a:t>
            </a:r>
          </a:p>
          <a:p>
            <a:pPr marL="285750" indent="-285750" fontAlgn="auto">
              <a:spcBef>
                <a:spcPts val="0"/>
              </a:spcBef>
              <a:spcAft>
                <a:spcPts val="0"/>
              </a:spcAft>
              <a:buFont typeface="Arial" pitchFamily="34" charset="0"/>
              <a:buChar char="•"/>
              <a:defRPr/>
            </a:pPr>
            <a:r>
              <a:rPr lang="en-US" b="1" dirty="0"/>
              <a:t>40% qualify for free or reduced-cost lunch</a:t>
            </a:r>
          </a:p>
          <a:p>
            <a:pPr marL="285750" indent="-285750" fontAlgn="auto">
              <a:spcBef>
                <a:spcPts val="0"/>
              </a:spcBef>
              <a:spcAft>
                <a:spcPts val="0"/>
              </a:spcAft>
              <a:buFont typeface="Arial" pitchFamily="34" charset="0"/>
              <a:buChar char="•"/>
              <a:defRPr/>
            </a:pPr>
            <a:r>
              <a:rPr lang="en-US" b="1" dirty="0"/>
              <a:t>16% received full scholarships for registration.  </a:t>
            </a:r>
          </a:p>
          <a:p>
            <a:pPr marL="285750" indent="-285750" fontAlgn="auto">
              <a:spcBef>
                <a:spcPts val="0"/>
              </a:spcBef>
              <a:spcAft>
                <a:spcPts val="0"/>
              </a:spcAft>
              <a:buFont typeface="Arial" pitchFamily="34" charset="0"/>
              <a:buChar char="•"/>
              <a:defRPr/>
            </a:pPr>
            <a:r>
              <a:rPr lang="en-US" b="1" dirty="0"/>
              <a:t>Parents of 11% of quarterly program participants stated that their child had a diagnosed or suspected learning disability or issue.  </a:t>
            </a:r>
          </a:p>
        </p:txBody>
      </p:sp>
    </p:spTree>
  </p:cSld>
  <p:clrMapOvr>
    <a:masterClrMapping/>
  </p:clrMapOvr>
  <p:transition spd="med" advClick="0" advTm="1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cstate="print"/>
          <a:srcRect/>
          <a:stretch>
            <a:fillRect/>
          </a:stretch>
        </p:blipFill>
        <p:spPr bwMode="auto">
          <a:xfrm>
            <a:off x="508000" y="685800"/>
            <a:ext cx="8128000" cy="6096000"/>
          </a:xfrm>
          <a:prstGeom prst="rect">
            <a:avLst/>
          </a:prstGeom>
          <a:noFill/>
          <a:ln w="9525">
            <a:noFill/>
            <a:miter lim="800000"/>
            <a:headEnd/>
            <a:tailEnd/>
          </a:ln>
        </p:spPr>
      </p:pic>
      <p:sp>
        <p:nvSpPr>
          <p:cNvPr id="3" name="TextBox 2"/>
          <p:cNvSpPr txBox="1"/>
          <p:nvPr/>
        </p:nvSpPr>
        <p:spPr>
          <a:xfrm>
            <a:off x="533400" y="685800"/>
            <a:ext cx="8077200" cy="646113"/>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b="1" dirty="0">
                <a:latin typeface="+mn-lt"/>
                <a:cs typeface="+mn-cs"/>
              </a:rPr>
              <a:t>This year, Lake Erie Ink provided project-based writing curricula to students and staff in 12 different locations, serving over 850 students.  </a:t>
            </a:r>
          </a:p>
        </p:txBody>
      </p:sp>
    </p:spTree>
  </p:cSld>
  <p:clrMapOvr>
    <a:masterClrMapping/>
  </p:clrMapOvr>
  <p:transition spd="med" advClick="0" advTm="1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407988"/>
            <a:ext cx="8261350" cy="811212"/>
          </a:xfrm>
        </p:spPr>
        <p:txBody>
          <a:bodyPr/>
          <a:lstStyle/>
          <a:p>
            <a:pPr eaLnBrk="1" fontAlgn="auto" hangingPunct="1">
              <a:spcAft>
                <a:spcPts val="0"/>
              </a:spcAft>
              <a:defRPr/>
            </a:pPr>
            <a:r>
              <a:rPr lang="en-US" b="1" dirty="0" smtClean="0">
                <a:solidFill>
                  <a:schemeClr val="accent1">
                    <a:lumMod val="75000"/>
                  </a:schemeClr>
                </a:solidFill>
              </a:rPr>
              <a:t>Off Site Programs</a:t>
            </a:r>
            <a:endParaRPr lang="en-US" b="1" dirty="0">
              <a:solidFill>
                <a:schemeClr val="accent1">
                  <a:lumMod val="75000"/>
                </a:schemeClr>
              </a:solidFill>
            </a:endParaRPr>
          </a:p>
        </p:txBody>
      </p:sp>
      <p:sp>
        <p:nvSpPr>
          <p:cNvPr id="3" name="Content Placeholder 2"/>
          <p:cNvSpPr>
            <a:spLocks noGrp="1"/>
          </p:cNvSpPr>
          <p:nvPr>
            <p:ph idx="1"/>
          </p:nvPr>
        </p:nvSpPr>
        <p:spPr>
          <a:xfrm>
            <a:off x="304800" y="1219200"/>
            <a:ext cx="8610600" cy="4906963"/>
          </a:xfrm>
          <a:solidFill>
            <a:schemeClr val="accent1"/>
          </a:solidFill>
        </p:spPr>
        <p:txBody>
          <a:bodyPr rtlCol="0">
            <a:normAutofit fontScale="62500" lnSpcReduction="20000"/>
          </a:bodyPr>
          <a:lstStyle/>
          <a:p>
            <a:pPr eaLnBrk="1" fontAlgn="auto" hangingPunct="1">
              <a:spcAft>
                <a:spcPts val="0"/>
              </a:spcAft>
              <a:buFont typeface="Arial" pitchFamily="34" charset="0"/>
              <a:buChar char="•"/>
              <a:defRPr/>
            </a:pPr>
            <a:endParaRPr lang="en-US" b="1" dirty="0" smtClean="0">
              <a:solidFill>
                <a:schemeClr val="tx1"/>
              </a:solidFill>
            </a:endParaRPr>
          </a:p>
          <a:p>
            <a:pPr eaLnBrk="1" fontAlgn="auto" hangingPunct="1">
              <a:spcAft>
                <a:spcPts val="0"/>
              </a:spcAft>
              <a:buFont typeface="Arial" pitchFamily="34" charset="0"/>
              <a:buChar char="•"/>
              <a:defRPr/>
            </a:pPr>
            <a:r>
              <a:rPr lang="en-US" b="1" dirty="0" smtClean="0">
                <a:solidFill>
                  <a:schemeClr val="accent2">
                    <a:lumMod val="20000"/>
                    <a:lumOff val="80000"/>
                  </a:schemeClr>
                </a:solidFill>
              </a:rPr>
              <a:t>Lake </a:t>
            </a:r>
            <a:r>
              <a:rPr lang="en-US" b="1" dirty="0">
                <a:solidFill>
                  <a:schemeClr val="accent2">
                    <a:lumMod val="20000"/>
                    <a:lumOff val="80000"/>
                  </a:schemeClr>
                </a:solidFill>
              </a:rPr>
              <a:t>Erie Ink co-facilitated a Scenarios USA program on “Gender, Power and Relationships” at Options, a CH-UH continuation high school.  The program culminated in a national screenplay contest.  One student was a semi-finalist</a:t>
            </a:r>
            <a:r>
              <a:rPr lang="en-US" b="1" dirty="0" smtClean="0">
                <a:solidFill>
                  <a:schemeClr val="accent2">
                    <a:lumMod val="20000"/>
                    <a:lumOff val="80000"/>
                  </a:schemeClr>
                </a:solidFill>
              </a:rPr>
              <a:t>.</a:t>
            </a:r>
          </a:p>
          <a:p>
            <a:pPr algn="ctr" eaLnBrk="1" fontAlgn="auto" hangingPunct="1">
              <a:spcAft>
                <a:spcPts val="0"/>
              </a:spcAft>
              <a:buFont typeface="Arial" pitchFamily="34" charset="0"/>
              <a:buChar char="•"/>
              <a:defRPr/>
            </a:pPr>
            <a:r>
              <a:rPr lang="en-US" b="1" dirty="0" smtClean="0">
                <a:solidFill>
                  <a:schemeClr val="accent2">
                    <a:lumMod val="20000"/>
                    <a:lumOff val="80000"/>
                  </a:schemeClr>
                </a:solidFill>
              </a:rPr>
              <a:t>***</a:t>
            </a:r>
            <a:endParaRPr lang="en-US" b="1" dirty="0">
              <a:solidFill>
                <a:schemeClr val="accent2">
                  <a:lumMod val="20000"/>
                  <a:lumOff val="80000"/>
                </a:schemeClr>
              </a:solidFill>
            </a:endParaRPr>
          </a:p>
          <a:p>
            <a:pPr eaLnBrk="1" fontAlgn="auto" hangingPunct="1">
              <a:spcAft>
                <a:spcPts val="0"/>
              </a:spcAft>
              <a:buFont typeface="Arial" pitchFamily="34" charset="0"/>
              <a:buChar char="•"/>
              <a:defRPr/>
            </a:pPr>
            <a:r>
              <a:rPr lang="en-US" b="1" dirty="0">
                <a:solidFill>
                  <a:schemeClr val="accent2">
                    <a:lumMod val="20000"/>
                    <a:lumOff val="80000"/>
                  </a:schemeClr>
                </a:solidFill>
              </a:rPr>
              <a:t>Lake Erie Ink supported a poetry club at Cleveland Heights High School that culminated with students participating in Slam U at Playhouse Square</a:t>
            </a:r>
            <a:r>
              <a:rPr lang="en-US" b="1" dirty="0" smtClean="0">
                <a:solidFill>
                  <a:schemeClr val="accent2">
                    <a:lumMod val="20000"/>
                    <a:lumOff val="80000"/>
                  </a:schemeClr>
                </a:solidFill>
              </a:rPr>
              <a:t>.</a:t>
            </a:r>
          </a:p>
          <a:p>
            <a:pPr algn="ctr" eaLnBrk="1" fontAlgn="auto" hangingPunct="1">
              <a:spcAft>
                <a:spcPts val="0"/>
              </a:spcAft>
              <a:buClr>
                <a:srgbClr val="4E67C8"/>
              </a:buClr>
              <a:buFont typeface="Arial" pitchFamily="34" charset="0"/>
              <a:buChar char="•"/>
              <a:defRPr/>
            </a:pPr>
            <a:r>
              <a:rPr lang="en-US" b="1" dirty="0" smtClean="0">
                <a:solidFill>
                  <a:schemeClr val="accent2">
                    <a:lumMod val="20000"/>
                    <a:lumOff val="80000"/>
                  </a:schemeClr>
                </a:solidFill>
              </a:rPr>
              <a:t>***</a:t>
            </a:r>
          </a:p>
          <a:p>
            <a:pPr eaLnBrk="1" fontAlgn="auto" hangingPunct="1">
              <a:spcAft>
                <a:spcPts val="0"/>
              </a:spcAft>
              <a:buFont typeface="Arial" pitchFamily="34" charset="0"/>
              <a:buChar char="•"/>
              <a:defRPr/>
            </a:pPr>
            <a:r>
              <a:rPr lang="en-US" b="1" dirty="0" smtClean="0">
                <a:solidFill>
                  <a:schemeClr val="accent2">
                    <a:lumMod val="20000"/>
                    <a:lumOff val="80000"/>
                  </a:schemeClr>
                </a:solidFill>
              </a:rPr>
              <a:t>Lake </a:t>
            </a:r>
            <a:r>
              <a:rPr lang="en-US" b="1" dirty="0">
                <a:solidFill>
                  <a:schemeClr val="accent2">
                    <a:lumMod val="20000"/>
                    <a:lumOff val="80000"/>
                  </a:schemeClr>
                </a:solidFill>
              </a:rPr>
              <a:t>Erie Ink worked with Aspire and Open Doors Alumni High School students on college and personal essays</a:t>
            </a:r>
            <a:r>
              <a:rPr lang="en-US" b="1" dirty="0" smtClean="0">
                <a:solidFill>
                  <a:schemeClr val="accent2">
                    <a:lumMod val="20000"/>
                    <a:lumOff val="80000"/>
                  </a:schemeClr>
                </a:solidFill>
              </a:rPr>
              <a:t>.</a:t>
            </a:r>
          </a:p>
          <a:p>
            <a:pPr algn="ctr" eaLnBrk="1" fontAlgn="auto" hangingPunct="1">
              <a:spcAft>
                <a:spcPts val="0"/>
              </a:spcAft>
              <a:buClr>
                <a:srgbClr val="4E67C8"/>
              </a:buClr>
              <a:buFont typeface="Arial" pitchFamily="34" charset="0"/>
              <a:buChar char="•"/>
              <a:defRPr/>
            </a:pPr>
            <a:r>
              <a:rPr lang="en-US" sz="2700" b="1" dirty="0" smtClean="0">
                <a:solidFill>
                  <a:schemeClr val="accent2">
                    <a:lumMod val="20000"/>
                    <a:lumOff val="80000"/>
                  </a:schemeClr>
                </a:solidFill>
              </a:rPr>
              <a:t>***</a:t>
            </a:r>
            <a:endParaRPr lang="en-US" b="1" dirty="0" smtClean="0">
              <a:solidFill>
                <a:schemeClr val="accent2">
                  <a:lumMod val="20000"/>
                  <a:lumOff val="80000"/>
                </a:schemeClr>
              </a:solidFill>
            </a:endParaRPr>
          </a:p>
          <a:p>
            <a:pPr eaLnBrk="1" fontAlgn="auto" hangingPunct="1">
              <a:spcAft>
                <a:spcPts val="0"/>
              </a:spcAft>
              <a:buFont typeface="Arial" pitchFamily="34" charset="0"/>
              <a:buChar char="•"/>
              <a:defRPr/>
            </a:pPr>
            <a:r>
              <a:rPr lang="en-US" b="1" dirty="0" smtClean="0">
                <a:solidFill>
                  <a:schemeClr val="accent2">
                    <a:lumMod val="20000"/>
                    <a:lumOff val="80000"/>
                  </a:schemeClr>
                </a:solidFill>
              </a:rPr>
              <a:t>Lake </a:t>
            </a:r>
            <a:r>
              <a:rPr lang="en-US" b="1" dirty="0">
                <a:solidFill>
                  <a:schemeClr val="accent2">
                    <a:lumMod val="20000"/>
                    <a:lumOff val="80000"/>
                  </a:schemeClr>
                </a:solidFill>
              </a:rPr>
              <a:t>Erie Ink designed &amp; taught 7 creative writing units in 4 elementary schools in CH-UH and 1 elementary school in Cleveland, covering topics such as poetry and figurative language, short fiction, fairy tales, comics, &amp; plays.  Four of these units culminated in publication of class books</a:t>
            </a:r>
            <a:r>
              <a:rPr lang="en-US" b="1" dirty="0" smtClean="0">
                <a:solidFill>
                  <a:schemeClr val="accent2">
                    <a:lumMod val="20000"/>
                    <a:lumOff val="80000"/>
                  </a:schemeClr>
                </a:solidFill>
              </a:rPr>
              <a:t>.</a:t>
            </a:r>
          </a:p>
          <a:p>
            <a:pPr algn="ctr" eaLnBrk="1" fontAlgn="auto" hangingPunct="1">
              <a:spcAft>
                <a:spcPts val="0"/>
              </a:spcAft>
              <a:buClr>
                <a:srgbClr val="4E67C8"/>
              </a:buClr>
              <a:buFont typeface="Arial" pitchFamily="34" charset="0"/>
              <a:buChar char="•"/>
              <a:defRPr/>
            </a:pPr>
            <a:r>
              <a:rPr lang="en-US" sz="2700" b="1" dirty="0" smtClean="0">
                <a:solidFill>
                  <a:schemeClr val="accent2">
                    <a:lumMod val="20000"/>
                    <a:lumOff val="80000"/>
                  </a:schemeClr>
                </a:solidFill>
              </a:rPr>
              <a:t>***</a:t>
            </a:r>
            <a:endParaRPr lang="en-US" b="1" dirty="0" smtClean="0">
              <a:solidFill>
                <a:schemeClr val="accent2">
                  <a:lumMod val="20000"/>
                  <a:lumOff val="80000"/>
                </a:schemeClr>
              </a:solidFill>
            </a:endParaRPr>
          </a:p>
          <a:p>
            <a:pPr eaLnBrk="1" fontAlgn="auto" hangingPunct="1">
              <a:spcAft>
                <a:spcPts val="0"/>
              </a:spcAft>
              <a:buFont typeface="Arial" pitchFamily="34" charset="0"/>
              <a:buChar char="•"/>
              <a:defRPr/>
            </a:pPr>
            <a:r>
              <a:rPr lang="en-US" b="1" dirty="0" smtClean="0">
                <a:solidFill>
                  <a:schemeClr val="accent2">
                    <a:lumMod val="20000"/>
                    <a:lumOff val="80000"/>
                  </a:schemeClr>
                </a:solidFill>
              </a:rPr>
              <a:t>Lake </a:t>
            </a:r>
            <a:r>
              <a:rPr lang="en-US" b="1" dirty="0">
                <a:solidFill>
                  <a:schemeClr val="accent2">
                    <a:lumMod val="20000"/>
                    <a:lumOff val="80000"/>
                  </a:schemeClr>
                </a:solidFill>
              </a:rPr>
              <a:t>Erie Ink collaborated with teachers and parents at Fairfax Elementary School to help bring back the Young Authors’ Conference so that 400 students could publish their own books</a:t>
            </a:r>
            <a:r>
              <a:rPr lang="en-US" b="1" dirty="0" smtClean="0">
                <a:solidFill>
                  <a:schemeClr val="accent2">
                    <a:lumMod val="20000"/>
                    <a:lumOff val="80000"/>
                  </a:schemeClr>
                </a:solidFill>
              </a:rPr>
              <a:t>.</a:t>
            </a:r>
          </a:p>
          <a:p>
            <a:pPr algn="ctr" eaLnBrk="1" fontAlgn="auto" hangingPunct="1">
              <a:spcAft>
                <a:spcPts val="0"/>
              </a:spcAft>
              <a:buFont typeface="Arial" pitchFamily="34" charset="0"/>
              <a:buChar char="•"/>
              <a:defRPr/>
            </a:pPr>
            <a:r>
              <a:rPr lang="en-US" sz="2700" b="1" dirty="0">
                <a:solidFill>
                  <a:schemeClr val="accent2">
                    <a:lumMod val="20000"/>
                    <a:lumOff val="80000"/>
                  </a:schemeClr>
                </a:solidFill>
              </a:rPr>
              <a:t>***</a:t>
            </a:r>
            <a:endParaRPr lang="en-US" b="1" dirty="0" smtClean="0">
              <a:solidFill>
                <a:schemeClr val="accent2">
                  <a:lumMod val="20000"/>
                  <a:lumOff val="80000"/>
                </a:schemeClr>
              </a:solidFill>
            </a:endParaRPr>
          </a:p>
          <a:p>
            <a:pPr eaLnBrk="1" fontAlgn="auto" hangingPunct="1">
              <a:spcAft>
                <a:spcPts val="0"/>
              </a:spcAft>
              <a:buFont typeface="Arial" pitchFamily="34" charset="0"/>
              <a:buChar char="•"/>
              <a:defRPr/>
            </a:pPr>
            <a:r>
              <a:rPr lang="en-US" b="1" dirty="0" smtClean="0">
                <a:solidFill>
                  <a:schemeClr val="accent2">
                    <a:lumMod val="20000"/>
                    <a:lumOff val="80000"/>
                  </a:schemeClr>
                </a:solidFill>
              </a:rPr>
              <a:t>Lake </a:t>
            </a:r>
            <a:r>
              <a:rPr lang="en-US" b="1" dirty="0">
                <a:solidFill>
                  <a:schemeClr val="accent2">
                    <a:lumMod val="20000"/>
                    <a:lumOff val="80000"/>
                  </a:schemeClr>
                </a:solidFill>
              </a:rPr>
              <a:t>Erie Ink provided a residency at Communion of the Saints in Cleveland Heights, teaching a poetry unit to155 4</a:t>
            </a:r>
            <a:r>
              <a:rPr lang="en-US" b="1" baseline="30000" dirty="0">
                <a:solidFill>
                  <a:schemeClr val="accent2">
                    <a:lumMod val="20000"/>
                    <a:lumOff val="80000"/>
                  </a:schemeClr>
                </a:solidFill>
              </a:rPr>
              <a:t>th</a:t>
            </a:r>
            <a:r>
              <a:rPr lang="en-US" b="1" dirty="0">
                <a:solidFill>
                  <a:schemeClr val="accent2">
                    <a:lumMod val="20000"/>
                    <a:lumOff val="80000"/>
                  </a:schemeClr>
                </a:solidFill>
              </a:rPr>
              <a:t>-8</a:t>
            </a:r>
            <a:r>
              <a:rPr lang="en-US" b="1" baseline="30000" dirty="0">
                <a:solidFill>
                  <a:schemeClr val="accent2">
                    <a:lumMod val="20000"/>
                    <a:lumOff val="80000"/>
                  </a:schemeClr>
                </a:solidFill>
              </a:rPr>
              <a:t>th</a:t>
            </a:r>
            <a:r>
              <a:rPr lang="en-US" b="1" dirty="0">
                <a:solidFill>
                  <a:schemeClr val="accent2">
                    <a:lumMod val="20000"/>
                    <a:lumOff val="80000"/>
                  </a:schemeClr>
                </a:solidFill>
              </a:rPr>
              <a:t> graders.</a:t>
            </a:r>
          </a:p>
          <a:p>
            <a:pPr marL="114300" indent="0" eaLnBrk="1" fontAlgn="auto" hangingPunct="1">
              <a:spcAft>
                <a:spcPts val="0"/>
              </a:spcAft>
              <a:buFont typeface="Arial" pitchFamily="34" charset="0"/>
              <a:buNone/>
              <a:defRPr/>
            </a:pPr>
            <a:endParaRPr lang="en-US" dirty="0">
              <a:solidFill>
                <a:schemeClr val="tx1"/>
              </a:solidFill>
            </a:endParaRPr>
          </a:p>
          <a:p>
            <a:pPr eaLnBrk="1" fontAlgn="auto" hangingPunct="1">
              <a:spcAft>
                <a:spcPts val="0"/>
              </a:spcAft>
              <a:buFont typeface="Arial" pitchFamily="34" charset="0"/>
              <a:buChar char="•"/>
              <a:defRPr/>
            </a:pPr>
            <a:endParaRPr lang="en-US" dirty="0"/>
          </a:p>
        </p:txBody>
      </p:sp>
    </p:spTree>
  </p:cSld>
  <p:clrMapOvr>
    <a:masterClrMapping/>
  </p:clrMapOvr>
  <p:transition spd="med" advClick="0" advTm="1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407988"/>
            <a:ext cx="8261350" cy="1039812"/>
          </a:xfrm>
        </p:spPr>
        <p:txBody>
          <a:bodyPr/>
          <a:lstStyle/>
          <a:p>
            <a:pPr eaLnBrk="1" fontAlgn="auto" hangingPunct="1">
              <a:spcAft>
                <a:spcPts val="0"/>
              </a:spcAft>
              <a:defRPr/>
            </a:pPr>
            <a:r>
              <a:rPr lang="en-US" b="1" dirty="0">
                <a:solidFill>
                  <a:schemeClr val="accent1">
                    <a:lumMod val="75000"/>
                  </a:schemeClr>
                </a:solidFill>
              </a:rPr>
              <a:t>Theory of Change</a:t>
            </a:r>
          </a:p>
        </p:txBody>
      </p:sp>
      <p:sp>
        <p:nvSpPr>
          <p:cNvPr id="15363" name="Text Placeholder 4"/>
          <p:cNvSpPr>
            <a:spLocks noGrp="1"/>
          </p:cNvSpPr>
          <p:nvPr>
            <p:ph sz="half" idx="1"/>
          </p:nvPr>
        </p:nvSpPr>
        <p:spPr>
          <a:xfrm>
            <a:off x="425450" y="2057400"/>
            <a:ext cx="3613150" cy="4068763"/>
          </a:xfrm>
        </p:spPr>
        <p:txBody>
          <a:bodyPr/>
          <a:lstStyle/>
          <a:p>
            <a:pPr marL="114300" indent="0" eaLnBrk="1" hangingPunct="1">
              <a:buFont typeface="Arial" charset="0"/>
              <a:buNone/>
            </a:pPr>
            <a:r>
              <a:rPr lang="en-US" sz="2400" b="1" smtClean="0"/>
              <a:t>Lake Erie Ink programming derives from academic evidence about “what works” to achieve desired outcomes, and is based on a clear Theory of Change.  </a:t>
            </a:r>
          </a:p>
        </p:txBody>
      </p:sp>
      <p:pic>
        <p:nvPicPr>
          <p:cNvPr id="7" name="Content Placeholder 6"/>
          <p:cNvPicPr>
            <a:picLocks noGrp="1" noChangeAspect="1"/>
          </p:cNvPicPr>
          <p:nvPr>
            <p:ph sz="half" idx="2"/>
          </p:nvPr>
        </p:nvPicPr>
        <p:blipFill>
          <a:blip r:embed="rId2" cstate="print">
            <a:extLst/>
          </a:blip>
          <a:stretch>
            <a:fillRect/>
          </a:stretch>
        </p:blipFill>
        <p:spPr>
          <a:xfrm>
            <a:off x="4114800" y="2057400"/>
            <a:ext cx="4506384" cy="3379788"/>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advClick="0" advTm="1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5450" y="304800"/>
            <a:ext cx="8261350" cy="1447800"/>
          </a:xfrm>
        </p:spPr>
        <p:txBody>
          <a:bodyPr>
            <a:noAutofit/>
          </a:bodyPr>
          <a:lstStyle/>
          <a:p>
            <a:pPr eaLnBrk="1" fontAlgn="auto" hangingPunct="1">
              <a:spcAft>
                <a:spcPts val="0"/>
              </a:spcAft>
              <a:defRPr/>
            </a:pPr>
            <a:r>
              <a:rPr lang="en-US" sz="1600" b="1" dirty="0" smtClean="0">
                <a:solidFill>
                  <a:schemeClr val="accent1">
                    <a:lumMod val="75000"/>
                  </a:schemeClr>
                </a:solidFill>
              </a:rPr>
              <a:t/>
            </a:r>
            <a:br>
              <a:rPr lang="en-US" sz="1600" b="1" dirty="0" smtClean="0">
                <a:solidFill>
                  <a:schemeClr val="accent1">
                    <a:lumMod val="75000"/>
                  </a:schemeClr>
                </a:solidFill>
              </a:rPr>
            </a:br>
            <a:r>
              <a:rPr lang="en-US" sz="2000" b="1" i="1" cap="none" dirty="0" smtClean="0">
                <a:solidFill>
                  <a:schemeClr val="accent1">
                    <a:lumMod val="75000"/>
                  </a:schemeClr>
                </a:solidFill>
              </a:rPr>
              <a:t>If</a:t>
            </a:r>
            <a:r>
              <a:rPr lang="en-US" sz="2000" b="1" cap="none" dirty="0" smtClean="0">
                <a:solidFill>
                  <a:schemeClr val="accent1">
                    <a:lumMod val="75000"/>
                  </a:schemeClr>
                </a:solidFill>
              </a:rPr>
              <a:t> youth learn in supportive, engaging environments, in which they can explore their creativity and express themselves, </a:t>
            </a:r>
            <a:r>
              <a:rPr lang="en-US" sz="2000" b="1" i="1" cap="none" dirty="0" smtClean="0">
                <a:solidFill>
                  <a:schemeClr val="accent1">
                    <a:lumMod val="75000"/>
                  </a:schemeClr>
                </a:solidFill>
              </a:rPr>
              <a:t>then</a:t>
            </a:r>
            <a:r>
              <a:rPr lang="en-US" sz="2000" b="1" cap="none" dirty="0" smtClean="0">
                <a:solidFill>
                  <a:schemeClr val="accent1">
                    <a:lumMod val="75000"/>
                  </a:schemeClr>
                </a:solidFill>
              </a:rPr>
              <a:t> they become more confident students and citizens of the community.</a:t>
            </a:r>
            <a:r>
              <a:rPr lang="en-US" sz="1600" b="1" dirty="0">
                <a:solidFill>
                  <a:schemeClr val="accent1">
                    <a:lumMod val="75000"/>
                  </a:schemeClr>
                </a:solidFill>
              </a:rPr>
              <a:t/>
            </a:r>
            <a:br>
              <a:rPr lang="en-US" sz="1600" b="1" dirty="0">
                <a:solidFill>
                  <a:schemeClr val="accent1">
                    <a:lumMod val="75000"/>
                  </a:schemeClr>
                </a:solidFill>
              </a:rPr>
            </a:br>
            <a:endParaRPr lang="en-US" sz="1600" dirty="0">
              <a:solidFill>
                <a:schemeClr val="accent1">
                  <a:lumMod val="75000"/>
                </a:schemeClr>
              </a:solidFill>
            </a:endParaRPr>
          </a:p>
        </p:txBody>
      </p:sp>
      <p:pic>
        <p:nvPicPr>
          <p:cNvPr id="4" name="Picture 3"/>
          <p:cNvPicPr>
            <a:picLocks noChangeAspect="1"/>
          </p:cNvPicPr>
          <p:nvPr/>
        </p:nvPicPr>
        <p:blipFill>
          <a:blip r:embed="rId2" cstate="print">
            <a:extLst/>
          </a:blip>
          <a:stretch>
            <a:fillRect/>
          </a:stretch>
        </p:blipFill>
        <p:spPr>
          <a:xfrm>
            <a:off x="1966356" y="1981200"/>
            <a:ext cx="5715000" cy="4286250"/>
          </a:xfrm>
          <a:prstGeom prst="rect">
            <a:avLst/>
          </a:prstGeom>
          <a:solidFill>
            <a:srgbClr val="FFFFFF">
              <a:shade val="85000"/>
            </a:srgbClr>
          </a:solidFill>
          <a:ln w="190500" cap="rnd">
            <a:solidFill>
              <a:schemeClr val="accent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advClick="0" advTm="1000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982</TotalTime>
  <Words>1163</Words>
  <Application>Microsoft Office PowerPoint</Application>
  <PresentationFormat>On-screen Show (4:3)</PresentationFormat>
  <Paragraphs>104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Apothecary</vt:lpstr>
      <vt:lpstr> </vt:lpstr>
      <vt:lpstr>Lake Erie Ink (LEI) provides high quality out-of-school activities and in-school project-based programs for youth which improve literacy, writing fluency, creative expression, and critical thinking in a safe and nurturing space.</vt:lpstr>
      <vt:lpstr>PowerPoint Presentation</vt:lpstr>
      <vt:lpstr>Since June 2011, LEI has…</vt:lpstr>
      <vt:lpstr>Who We Serve…</vt:lpstr>
      <vt:lpstr>PowerPoint Presentation</vt:lpstr>
      <vt:lpstr>Off Site Programs</vt:lpstr>
      <vt:lpstr>Theory of Change</vt:lpstr>
      <vt:lpstr> If youth learn in supportive, engaging environments, in which they can explore their creativity and express themselves, then they become more confident students and citizens of the community. </vt:lpstr>
      <vt:lpstr>If youth are provided with a safe and supportive place to complete homework after school, then their connection to school increases, as does their confidence in themselves as students, often resulting in better grades and improved  study habits and organizational skills;</vt:lpstr>
      <vt:lpstr>If youth are given the opportunity to collaborate and share creative work, then they will  recognize their commonalities and accept and value their differences;</vt:lpstr>
      <vt:lpstr>If youth have opportunities to engage with adult volunteers, then their communication and interpersonal skills will increase as a result of informal mentoring and positive role models.</vt:lpstr>
      <vt:lpstr>If teachers collaborate with LEI staff to provide engaging writing workshops for their students, then they will replicate the creative writing techniques in their curricula or expand the techniques they already utilize.</vt:lpstr>
      <vt:lpstr>LEI’s Successes-Partnerships</vt:lpstr>
      <vt:lpstr>LEI’s Successes— Community Connections</vt:lpstr>
      <vt:lpstr>LEI’s Successes— Our Organization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Laptop_7</dc:creator>
  <cp:lastModifiedBy>Laptop_1</cp:lastModifiedBy>
  <cp:revision>69</cp:revision>
  <cp:lastPrinted>2012-05-30T14:22:40Z</cp:lastPrinted>
  <dcterms:created xsi:type="dcterms:W3CDTF">2012-01-24T20:29:48Z</dcterms:created>
  <dcterms:modified xsi:type="dcterms:W3CDTF">2012-08-09T20:59:46Z</dcterms:modified>
</cp:coreProperties>
</file>